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g"/>
  <Default Extension="m4v" ContentType="video/mp4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s/slide1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2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3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4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5.xml" ContentType="application/vnd.openxmlformats-officedocument.presentationml.slide+xml"/>
  <Override PartName="/ppt/notesSlides/notesSlide5.xml" ContentType="application/vnd.openxmlformats-officedocument.presentationml.notesSlide+xml"/>
  <Override PartName="/ppt/slides/slide6.xml" ContentType="application/vnd.openxmlformats-officedocument.presentationml.slide+xml"/>
  <Override PartName="/ppt/notesSlides/notesSlide6.xml" ContentType="application/vnd.openxmlformats-officedocument.presentationml.notesSlide+xml"/>
  <Override PartName="/ppt/slides/slide7.xml" ContentType="application/vnd.openxmlformats-officedocument.presentationml.slide+xml"/>
  <Override PartName="/ppt/notesSlides/notesSlide7.xml" ContentType="application/vnd.openxmlformats-officedocument.presentationml.notesSlide+xml"/>
  <Override PartName="/ppt/slides/slide8.xml" ContentType="application/vnd.openxmlformats-officedocument.presentationml.slide+xml"/>
  <Override PartName="/ppt/notesSlides/notesSlide8.xml" ContentType="application/vnd.openxmlformats-officedocument.presentationml.notesSlide+xml"/>
  <Override PartName="/ppt/slides/slide9.xml" ContentType="application/vnd.openxmlformats-officedocument.presentationml.slide+xml"/>
  <Override PartName="/ppt/notesSlides/notesSlide9.xml" ContentType="application/vnd.openxmlformats-officedocument.presentationml.notesSlide+xml"/>
  <Override PartName="/ppt/slides/slide10.xml" ContentType="application/vnd.openxmlformats-officedocument.presentationml.slide+xml"/>
  <Override PartName="/ppt/notesSlides/notesSlide10.xml" ContentType="application/vnd.openxmlformats-officedocument.presentationml.notesSlide+xml"/>
  <Override PartName="/ppt/slides/slide11.xml" ContentType="application/vnd.openxmlformats-officedocument.presentationml.slide+xml"/>
  <Override PartName="/ppt/notesSlides/notesSlide11.xml" ContentType="application/vnd.openxmlformats-officedocument.presentationml.notesSlide+xml"/>
  <Override PartName="/ppt/slides/slide12.xml" ContentType="application/vnd.openxmlformats-officedocument.presentationml.slide+xml"/>
  <Override PartName="/ppt/notesSlides/notesSlide12.xml" ContentType="application/vnd.openxmlformats-officedocument.presentationml.notesSlide+xml"/>
  <Override PartName="/ppt/slides/slide13.xml" ContentType="application/vnd.openxmlformats-officedocument.presentationml.slide+xml"/>
  <Override PartName="/ppt/notesSlides/notesSlide13.xml" ContentType="application/vnd.openxmlformats-officedocument.presentationml.notesSlide+xml"/>
  <Override PartName="/ppt/slides/slide14.xml" ContentType="application/vnd.openxmlformats-officedocument.presentationml.slide+xml"/>
  <Override PartName="/ppt/notesSlides/notesSlide14.xml" ContentType="application/vnd.openxmlformats-officedocument.presentationml.notesSlide+xml"/>
  <Override PartName="/ppt/slides/slide15.xml" ContentType="application/vnd.openxmlformats-officedocument.presentationml.slide+xml"/>
  <Override PartName="/ppt/notesSlides/notesSlide15.xml" ContentType="application/vnd.openxmlformats-officedocument.presentationml.notesSlide+xml"/>
  <Override PartName="/ppt/slides/slide16.xml" ContentType="application/vnd.openxmlformats-officedocument.presentationml.slide+xml"/>
  <Override PartName="/ppt/notesSlides/notesSlide16.xml" ContentType="application/vnd.openxmlformats-officedocument.presentationml.notesSlide+xml"/>
  <Override PartName="/ppt/slides/slide17.xml" ContentType="application/vnd.openxmlformats-officedocument.presentationml.slide+xml"/>
  <Override PartName="/ppt/notesSlides/notesSlide17.xml" ContentType="application/vnd.openxmlformats-officedocument.presentationml.notesSlide+xml"/>
  <Override PartName="/ppt/slideMasters/slideMaster1.xml" ContentType="application/vnd.openxmlformats-officedocument.presentationml.slideMaster+xml"/>
  <Override PartName="/ppt/notesMasters/notesMaster1.xml" ContentType="application/vnd.openxmlformats-officedocument.presentationml.notesMaster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1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4630400" cy="8229600"/>
  <p:notesSz cx="8229600" cy="14630400"/>
  <p:embeddedFontLst>
    <p:embeddedFont>
      <p:font typeface="Inconsolata"/>
      <p:regular r:id="rId24"/>
    </p:embeddedFont>
    <p:embeddedFont>
      <p:font typeface="Inconsolata"/>
      <p:regular r:id="rId25"/>
    </p:embeddedFont>
    <p:embeddedFont>
      <p:font typeface="Fira Sans"/>
      <p:regular r:id="rId26"/>
    </p:embeddedFont>
    <p:embeddedFont>
      <p:font typeface="Fira Sans"/>
      <p:regular r:id="rId27"/>
    </p:embeddedFont>
    <p:embeddedFont>
      <p:font typeface="Fira Sans"/>
      <p:regular r:id="rId28"/>
    </p:embeddedFont>
    <p:embeddedFont>
      <p:font typeface="Fira Sans"/>
      <p:regular r:id="rId2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customXml" Target="../customXml/item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customXml" Target="../customXml/item2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Relationship Id="rId27" Type="http://schemas.openxmlformats.org/officeDocument/2006/relationships/font" Target="fonts/font4.fntdata"/><Relationship Id="rId30" Type="http://schemas.openxmlformats.org/officeDocument/2006/relationships/customXml" Target="../customXml/item1.xml"/></Relationships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1012-1.png>
</file>

<file path=ppt/media/image-1013-1.png>
</file>

<file path=ppt/media/image-1014-1.png>
</file>

<file path=ppt/media/image-1015-1.png>
</file>

<file path=ppt/media/image-1016-1.png>
</file>

<file path=ppt/media/image-1017-1.png>
</file>

<file path=ppt/media/image-1018-1.png>
</file>

<file path=ppt/media/image-11-1.png>
</file>

<file path=ppt/media/image-12-1.png>
</file>

<file path=ppt/media/image-14-1.png>
</file>

<file path=ppt/media/image-2-1.png>
</file>

<file path=ppt/media/image-5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2-1.png"/><Relationship Id="rId3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3-1.png"/><Relationship Id="rId3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4-1.png"/><Relationship Id="rId3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5-1.png"/><Relationship Id="rId3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6-1.png"/><Relationship Id="rId3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7-1.png"/><Relationship Id="rId3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8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2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slideLayout" Target="../slideLayouts/slideLayout15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3423" y="744974"/>
            <a:ext cx="13203555" cy="326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713423" y="1300401"/>
            <a:ext cx="13203555" cy="326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endParaRPr lang="en-US" sz="16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54298" y="1855827"/>
            <a:ext cx="8721804" cy="493061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13423" y="7015758"/>
            <a:ext cx="13203555" cy="6522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
</a:t>
            </a:r>
            <a:endParaRPr lang="en-US" sz="1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87410"/>
            <a:ext cx="7556421" cy="2934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Abordagens de Teste Baseadas na Colaboração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830223" y="4462224"/>
            <a:ext cx="7483554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Escrita colaborativa de histórias de usuário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793790" y="5227677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Escrita colaborativa de histórias de usuário é uma prática onde desenvolvedores, testadores e stakeholders (como clientes ou representantes do negócio) se reúnem para criar juntos as histórias de usuário, que descrevem funcionalidades do sistema sob o ponto de vista do usuário final.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633067" y="654010"/>
            <a:ext cx="9364266" cy="5319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150"/>
              </a:lnSpc>
              <a:buNone/>
            </a:pPr>
            <a:r>
              <a:rPr lang="en-US" sz="33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Escrita colaborativa de histórias de usuário</a:t>
            </a:r>
            <a:endParaRPr lang="en-US" sz="3350" dirty="0"/>
          </a:p>
        </p:txBody>
      </p:sp>
      <p:sp>
        <p:nvSpPr>
          <p:cNvPr id="3" name="Text 1"/>
          <p:cNvSpPr/>
          <p:nvPr/>
        </p:nvSpPr>
        <p:spPr>
          <a:xfrm>
            <a:off x="744855" y="1398746"/>
            <a:ext cx="2660333" cy="332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Principais aspectos</a:t>
            </a:r>
            <a:endParaRPr lang="en-US" sz="2050" dirty="0"/>
          </a:p>
        </p:txBody>
      </p:sp>
      <p:sp>
        <p:nvSpPr>
          <p:cNvPr id="4" name="Text 2"/>
          <p:cNvSpPr/>
          <p:nvPr/>
        </p:nvSpPr>
        <p:spPr>
          <a:xfrm>
            <a:off x="744855" y="2050375"/>
            <a:ext cx="13140690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 escrita colaborativa é feita com base em </a:t>
            </a:r>
            <a:pPr algn="l" indent="0" marL="0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três elementos principais</a:t>
            </a:r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, chamados de </a:t>
            </a:r>
            <a:pPr algn="l" indent="0" marL="0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os 3C</a:t>
            </a:r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:</a:t>
            </a:r>
            <a:endParaRPr lang="en-US" sz="1650" dirty="0"/>
          </a:p>
        </p:txBody>
      </p:sp>
      <p:sp>
        <p:nvSpPr>
          <p:cNvPr id="5" name="Shape 3"/>
          <p:cNvSpPr/>
          <p:nvPr/>
        </p:nvSpPr>
        <p:spPr>
          <a:xfrm>
            <a:off x="7303770" y="2630329"/>
            <a:ext cx="22860" cy="4365188"/>
          </a:xfrm>
          <a:prstGeom prst="roundRect">
            <a:avLst>
              <a:gd name="adj" fmla="val 139656"/>
            </a:avLst>
          </a:prstGeom>
          <a:solidFill>
            <a:srgbClr val="5C4E69"/>
          </a:solidFill>
          <a:ln/>
        </p:spPr>
      </p:sp>
      <p:sp>
        <p:nvSpPr>
          <p:cNvPr id="6" name="Shape 4"/>
          <p:cNvSpPr/>
          <p:nvPr/>
        </p:nvSpPr>
        <p:spPr>
          <a:xfrm>
            <a:off x="6460212" y="3097768"/>
            <a:ext cx="638413" cy="22860"/>
          </a:xfrm>
          <a:prstGeom prst="roundRect">
            <a:avLst>
              <a:gd name="adj" fmla="val 139656"/>
            </a:avLst>
          </a:prstGeom>
          <a:solidFill>
            <a:srgbClr val="5C4E69"/>
          </a:solidFill>
          <a:ln/>
        </p:spPr>
      </p:sp>
      <p:sp>
        <p:nvSpPr>
          <p:cNvPr id="7" name="Shape 5"/>
          <p:cNvSpPr/>
          <p:nvPr/>
        </p:nvSpPr>
        <p:spPr>
          <a:xfrm>
            <a:off x="7075765" y="2869763"/>
            <a:ext cx="478869" cy="478869"/>
          </a:xfrm>
          <a:prstGeom prst="roundRect">
            <a:avLst>
              <a:gd name="adj" fmla="val 6667"/>
            </a:avLst>
          </a:prstGeom>
          <a:solidFill>
            <a:srgbClr val="433550"/>
          </a:solidFill>
          <a:ln/>
        </p:spPr>
      </p:sp>
      <p:sp>
        <p:nvSpPr>
          <p:cNvPr id="8" name="Text 6"/>
          <p:cNvSpPr/>
          <p:nvPr/>
        </p:nvSpPr>
        <p:spPr>
          <a:xfrm>
            <a:off x="7155597" y="2909709"/>
            <a:ext cx="319207" cy="3989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1</a:t>
            </a:r>
            <a:endParaRPr lang="en-US" sz="2500" dirty="0"/>
          </a:p>
        </p:txBody>
      </p:sp>
      <p:sp>
        <p:nvSpPr>
          <p:cNvPr id="9" name="Text 7"/>
          <p:cNvSpPr/>
          <p:nvPr/>
        </p:nvSpPr>
        <p:spPr>
          <a:xfrm>
            <a:off x="3058716" y="2843093"/>
            <a:ext cx="3192423" cy="3989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3100"/>
              </a:lnSpc>
              <a:buNone/>
            </a:pPr>
            <a:r>
              <a:rPr lang="en-US" sz="25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O Cartão</a:t>
            </a:r>
            <a:endParaRPr lang="en-US" sz="2500" dirty="0"/>
          </a:p>
        </p:txBody>
      </p:sp>
      <p:sp>
        <p:nvSpPr>
          <p:cNvPr id="10" name="Text 8"/>
          <p:cNvSpPr/>
          <p:nvPr/>
        </p:nvSpPr>
        <p:spPr>
          <a:xfrm>
            <a:off x="744855" y="3369707"/>
            <a:ext cx="5506283" cy="13620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Tudo começa com um "cartão" - seja um post-it, um item em um quadro Kanban ou uma entrada em uma ferramenta ágil. Aqui, a história de usuário é registrada de forma concisa e clara.</a:t>
            </a:r>
            <a:endParaRPr lang="en-US" sz="1650" dirty="0"/>
          </a:p>
        </p:txBody>
      </p:sp>
      <p:sp>
        <p:nvSpPr>
          <p:cNvPr id="11" name="Shape 9"/>
          <p:cNvSpPr/>
          <p:nvPr/>
        </p:nvSpPr>
        <p:spPr>
          <a:xfrm>
            <a:off x="7531775" y="4161830"/>
            <a:ext cx="638413" cy="22860"/>
          </a:xfrm>
          <a:prstGeom prst="roundRect">
            <a:avLst>
              <a:gd name="adj" fmla="val 139656"/>
            </a:avLst>
          </a:prstGeom>
          <a:solidFill>
            <a:srgbClr val="5C4E69"/>
          </a:solidFill>
          <a:ln/>
        </p:spPr>
      </p:sp>
      <p:sp>
        <p:nvSpPr>
          <p:cNvPr id="12" name="Shape 10"/>
          <p:cNvSpPr/>
          <p:nvPr/>
        </p:nvSpPr>
        <p:spPr>
          <a:xfrm>
            <a:off x="7075765" y="3933825"/>
            <a:ext cx="478869" cy="478869"/>
          </a:xfrm>
          <a:prstGeom prst="roundRect">
            <a:avLst>
              <a:gd name="adj" fmla="val 6667"/>
            </a:avLst>
          </a:prstGeom>
          <a:solidFill>
            <a:srgbClr val="433550"/>
          </a:solidFill>
          <a:ln/>
        </p:spPr>
      </p:sp>
      <p:sp>
        <p:nvSpPr>
          <p:cNvPr id="13" name="Text 11"/>
          <p:cNvSpPr/>
          <p:nvPr/>
        </p:nvSpPr>
        <p:spPr>
          <a:xfrm>
            <a:off x="7155597" y="3973770"/>
            <a:ext cx="319207" cy="3989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2</a:t>
            </a:r>
            <a:endParaRPr lang="en-US" sz="2500" dirty="0"/>
          </a:p>
        </p:txBody>
      </p:sp>
      <p:sp>
        <p:nvSpPr>
          <p:cNvPr id="14" name="Text 12"/>
          <p:cNvSpPr/>
          <p:nvPr/>
        </p:nvSpPr>
        <p:spPr>
          <a:xfrm>
            <a:off x="8379262" y="3907155"/>
            <a:ext cx="3192423" cy="3989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5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A Conversa</a:t>
            </a:r>
            <a:endParaRPr lang="en-US" sz="2500" dirty="0"/>
          </a:p>
        </p:txBody>
      </p:sp>
      <p:sp>
        <p:nvSpPr>
          <p:cNvPr id="15" name="Text 13"/>
          <p:cNvSpPr/>
          <p:nvPr/>
        </p:nvSpPr>
        <p:spPr>
          <a:xfrm>
            <a:off x="8379262" y="4433768"/>
            <a:ext cx="5506283" cy="10215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Explicação de como o sistema deve funcionar. Pode ser documentada ou verbal. Normalmente, o </a:t>
            </a:r>
            <a:pPr algn="l" indent="0" marL="0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PO</a:t>
            </a:r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ou outro representante do negócio participa aqui!</a:t>
            </a:r>
            <a:endParaRPr lang="en-US" sz="1650" dirty="0"/>
          </a:p>
        </p:txBody>
      </p:sp>
      <p:sp>
        <p:nvSpPr>
          <p:cNvPr id="16" name="Shape 14"/>
          <p:cNvSpPr/>
          <p:nvPr/>
        </p:nvSpPr>
        <p:spPr>
          <a:xfrm>
            <a:off x="6460212" y="5624751"/>
            <a:ext cx="638413" cy="22860"/>
          </a:xfrm>
          <a:prstGeom prst="roundRect">
            <a:avLst>
              <a:gd name="adj" fmla="val 139656"/>
            </a:avLst>
          </a:prstGeom>
          <a:solidFill>
            <a:srgbClr val="5C4E69"/>
          </a:solidFill>
          <a:ln/>
        </p:spPr>
      </p:sp>
      <p:sp>
        <p:nvSpPr>
          <p:cNvPr id="17" name="Shape 15"/>
          <p:cNvSpPr/>
          <p:nvPr/>
        </p:nvSpPr>
        <p:spPr>
          <a:xfrm>
            <a:off x="7075765" y="5396746"/>
            <a:ext cx="478869" cy="478869"/>
          </a:xfrm>
          <a:prstGeom prst="roundRect">
            <a:avLst>
              <a:gd name="adj" fmla="val 6667"/>
            </a:avLst>
          </a:prstGeom>
          <a:solidFill>
            <a:srgbClr val="433550"/>
          </a:solidFill>
          <a:ln/>
        </p:spPr>
      </p:sp>
      <p:sp>
        <p:nvSpPr>
          <p:cNvPr id="18" name="Text 16"/>
          <p:cNvSpPr/>
          <p:nvPr/>
        </p:nvSpPr>
        <p:spPr>
          <a:xfrm>
            <a:off x="7155597" y="5436691"/>
            <a:ext cx="319207" cy="3989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3</a:t>
            </a:r>
            <a:endParaRPr lang="en-US" sz="2500" dirty="0"/>
          </a:p>
        </p:txBody>
      </p:sp>
      <p:sp>
        <p:nvSpPr>
          <p:cNvPr id="19" name="Text 17"/>
          <p:cNvSpPr/>
          <p:nvPr/>
        </p:nvSpPr>
        <p:spPr>
          <a:xfrm>
            <a:off x="3058716" y="5370076"/>
            <a:ext cx="3192423" cy="3989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3100"/>
              </a:lnSpc>
              <a:buNone/>
            </a:pPr>
            <a:r>
              <a:rPr lang="en-US" sz="25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A Confirmação</a:t>
            </a:r>
            <a:endParaRPr lang="en-US" sz="2500" dirty="0"/>
          </a:p>
        </p:txBody>
      </p:sp>
      <p:sp>
        <p:nvSpPr>
          <p:cNvPr id="20" name="Text 18"/>
          <p:cNvSpPr/>
          <p:nvPr/>
        </p:nvSpPr>
        <p:spPr>
          <a:xfrm>
            <a:off x="744855" y="5896689"/>
            <a:ext cx="5506283" cy="6810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São os </a:t>
            </a:r>
            <a:pPr algn="r" indent="0" marL="0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critérios de aceite</a:t>
            </a:r>
            <a:pPr algn="r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, ou seja, o que precisa estar funcionando para dizer que a história está "pronta".</a:t>
            </a:r>
            <a:endParaRPr lang="en-US" sz="1650" dirty="0"/>
          </a:p>
        </p:txBody>
      </p:sp>
      <p:pic>
        <p:nvPicPr>
          <p:cNvPr id="21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1525" y="7313057"/>
            <a:ext cx="119658" cy="159544"/>
          </a:xfrm>
          <a:prstGeom prst="rect">
            <a:avLst/>
          </a:prstGeom>
        </p:spPr>
      </p:pic>
      <p:sp>
        <p:nvSpPr>
          <p:cNvPr id="22" name="Text 19"/>
          <p:cNvSpPr/>
          <p:nvPr/>
        </p:nvSpPr>
        <p:spPr>
          <a:xfrm>
            <a:off x="1064062" y="7234952"/>
            <a:ext cx="3839408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Formato Padrão de Histórias de Usuário</a:t>
            </a:r>
            <a:endParaRPr lang="en-US" sz="16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61467"/>
            <a:ext cx="75564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Técnicas para Escrita Colaborativa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3154323" y="26222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Técnicas como: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331672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Brainstorming: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ideias em grupo para pensar nas funcionalidades.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3758922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Mapas mentais: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representação visual para organizar as ideias e caminhos possíveis.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473987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 colaboração ajuda a equipe a ter uma </a:t>
            </a:r>
            <a:pPr algn="ctr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visão compartilhada</a:t>
            </a:r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do que precisa ser feito, levando em conta 3 pontos de vista: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572083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Negócio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93790" y="616303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Desenvolvimento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93790" y="660523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Testes</a:t>
            </a:r>
            <a:endParaRPr lang="en-US" sz="17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694277" y="576739"/>
            <a:ext cx="5241846" cy="524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100"/>
              </a:lnSpc>
              <a:buNone/>
            </a:pPr>
            <a:r>
              <a:rPr lang="en-US" sz="33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Boas Histórias de Usuário</a:t>
            </a:r>
            <a:endParaRPr lang="en-US" sz="3300" dirty="0"/>
          </a:p>
        </p:txBody>
      </p:sp>
      <p:sp>
        <p:nvSpPr>
          <p:cNvPr id="3" name="Text 1"/>
          <p:cNvSpPr/>
          <p:nvPr/>
        </p:nvSpPr>
        <p:spPr>
          <a:xfrm>
            <a:off x="3777377" y="1310640"/>
            <a:ext cx="7075646" cy="327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INVEST: características de uma boa história de usuário</a:t>
            </a:r>
            <a:endParaRPr lang="en-US" sz="2050" dirty="0"/>
          </a:p>
        </p:txBody>
      </p:sp>
      <p:sp>
        <p:nvSpPr>
          <p:cNvPr id="4" name="Text 2"/>
          <p:cNvSpPr/>
          <p:nvPr/>
        </p:nvSpPr>
        <p:spPr>
          <a:xfrm>
            <a:off x="734020" y="1952863"/>
            <a:ext cx="13162359" cy="6712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 </a:t>
            </a:r>
            <a:pPr algn="ctr" indent="0" marL="0">
              <a:lnSpc>
                <a:spcPts val="2600"/>
              </a:lnSpc>
              <a:buNone/>
            </a:pPr>
            <a:r>
              <a:rPr lang="en-US" sz="1650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INVEST</a:t>
            </a:r>
            <a:pPr algn="ctr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é um acrônimo usado para lembrar as </a:t>
            </a:r>
            <a:pPr algn="ctr" indent="0" marL="0">
              <a:lnSpc>
                <a:spcPts val="2600"/>
              </a:lnSpc>
              <a:buNone/>
            </a:pPr>
            <a:r>
              <a:rPr lang="en-US" sz="1650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características de uma boa história de usuário</a:t>
            </a:r>
            <a:pPr algn="ctr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. Ele ajuda o time a escrever histórias claras, bem definidas e úteis para o desenvolvimento de software ágil.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734020" y="2860000"/>
            <a:ext cx="13162359" cy="335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endParaRPr lang="en-US" sz="1650" dirty="0"/>
          </a:p>
        </p:txBody>
      </p:sp>
      <p:sp>
        <p:nvSpPr>
          <p:cNvPr id="6" name="Shape 4"/>
          <p:cNvSpPr/>
          <p:nvPr/>
        </p:nvSpPr>
        <p:spPr>
          <a:xfrm>
            <a:off x="734020" y="3431500"/>
            <a:ext cx="13162359" cy="4231600"/>
          </a:xfrm>
          <a:prstGeom prst="roundRect">
            <a:avLst>
              <a:gd name="adj" fmla="val 743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741640" y="3439120"/>
            <a:ext cx="13145691" cy="60233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952857" y="3572470"/>
            <a:ext cx="3958233" cy="335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Letra</a:t>
            </a:r>
            <a:endParaRPr lang="en-US" sz="1650" dirty="0"/>
          </a:p>
        </p:txBody>
      </p:sp>
      <p:sp>
        <p:nvSpPr>
          <p:cNvPr id="9" name="Text 7"/>
          <p:cNvSpPr/>
          <p:nvPr/>
        </p:nvSpPr>
        <p:spPr>
          <a:xfrm>
            <a:off x="5338048" y="3572470"/>
            <a:ext cx="3954423" cy="335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Significado</a:t>
            </a:r>
            <a:endParaRPr lang="en-US" sz="1650" dirty="0"/>
          </a:p>
        </p:txBody>
      </p:sp>
      <p:sp>
        <p:nvSpPr>
          <p:cNvPr id="10" name="Text 8"/>
          <p:cNvSpPr/>
          <p:nvPr/>
        </p:nvSpPr>
        <p:spPr>
          <a:xfrm>
            <a:off x="9719429" y="3572470"/>
            <a:ext cx="3958233" cy="335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 que quer dizer</a:t>
            </a:r>
            <a:endParaRPr lang="en-US" sz="1650" dirty="0"/>
          </a:p>
        </p:txBody>
      </p:sp>
      <p:sp>
        <p:nvSpPr>
          <p:cNvPr id="11" name="Shape 9"/>
          <p:cNvSpPr/>
          <p:nvPr/>
        </p:nvSpPr>
        <p:spPr>
          <a:xfrm>
            <a:off x="741640" y="4041458"/>
            <a:ext cx="13145691" cy="60233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952857" y="4174808"/>
            <a:ext cx="3958233" cy="335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</a:t>
            </a:r>
            <a:endParaRPr lang="en-US" sz="1650" dirty="0"/>
          </a:p>
        </p:txBody>
      </p:sp>
      <p:sp>
        <p:nvSpPr>
          <p:cNvPr id="13" name="Text 11"/>
          <p:cNvSpPr/>
          <p:nvPr/>
        </p:nvSpPr>
        <p:spPr>
          <a:xfrm>
            <a:off x="5338048" y="4174808"/>
            <a:ext cx="3954423" cy="335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Independente </a:t>
            </a:r>
            <a:endParaRPr lang="en-US" sz="1650" dirty="0"/>
          </a:p>
        </p:txBody>
      </p:sp>
      <p:sp>
        <p:nvSpPr>
          <p:cNvPr id="14" name="Text 12"/>
          <p:cNvSpPr/>
          <p:nvPr/>
        </p:nvSpPr>
        <p:spPr>
          <a:xfrm>
            <a:off x="9719429" y="4174808"/>
            <a:ext cx="3958233" cy="335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Não depende de outra história</a:t>
            </a:r>
            <a:endParaRPr lang="en-US" sz="1650" dirty="0"/>
          </a:p>
        </p:txBody>
      </p:sp>
      <p:sp>
        <p:nvSpPr>
          <p:cNvPr id="15" name="Shape 13"/>
          <p:cNvSpPr/>
          <p:nvPr/>
        </p:nvSpPr>
        <p:spPr>
          <a:xfrm>
            <a:off x="741640" y="4643795"/>
            <a:ext cx="13145691" cy="60233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6" name="Text 14"/>
          <p:cNvSpPr/>
          <p:nvPr/>
        </p:nvSpPr>
        <p:spPr>
          <a:xfrm>
            <a:off x="952857" y="4777145"/>
            <a:ext cx="3958233" cy="335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N</a:t>
            </a:r>
            <a:endParaRPr lang="en-US" sz="1650" dirty="0"/>
          </a:p>
        </p:txBody>
      </p:sp>
      <p:sp>
        <p:nvSpPr>
          <p:cNvPr id="17" name="Text 15"/>
          <p:cNvSpPr/>
          <p:nvPr/>
        </p:nvSpPr>
        <p:spPr>
          <a:xfrm>
            <a:off x="5338048" y="4777145"/>
            <a:ext cx="3954423" cy="335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Negociável </a:t>
            </a:r>
            <a:endParaRPr lang="en-US" sz="1650" dirty="0"/>
          </a:p>
        </p:txBody>
      </p:sp>
      <p:sp>
        <p:nvSpPr>
          <p:cNvPr id="18" name="Text 16"/>
          <p:cNvSpPr/>
          <p:nvPr/>
        </p:nvSpPr>
        <p:spPr>
          <a:xfrm>
            <a:off x="9719429" y="4777145"/>
            <a:ext cx="3958233" cy="335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Pode ser discutida e ajustada</a:t>
            </a:r>
            <a:endParaRPr lang="en-US" sz="1650" dirty="0"/>
          </a:p>
        </p:txBody>
      </p:sp>
      <p:sp>
        <p:nvSpPr>
          <p:cNvPr id="19" name="Shape 17"/>
          <p:cNvSpPr/>
          <p:nvPr/>
        </p:nvSpPr>
        <p:spPr>
          <a:xfrm>
            <a:off x="741640" y="5246132"/>
            <a:ext cx="13145691" cy="60233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952857" y="5379482"/>
            <a:ext cx="3958233" cy="335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V</a:t>
            </a:r>
            <a:endParaRPr lang="en-US" sz="1650" dirty="0"/>
          </a:p>
        </p:txBody>
      </p:sp>
      <p:sp>
        <p:nvSpPr>
          <p:cNvPr id="21" name="Text 19"/>
          <p:cNvSpPr/>
          <p:nvPr/>
        </p:nvSpPr>
        <p:spPr>
          <a:xfrm>
            <a:off x="5338048" y="5379482"/>
            <a:ext cx="3954423" cy="335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Valiosa </a:t>
            </a:r>
            <a:endParaRPr lang="en-US" sz="1650" dirty="0"/>
          </a:p>
        </p:txBody>
      </p:sp>
      <p:sp>
        <p:nvSpPr>
          <p:cNvPr id="22" name="Text 20"/>
          <p:cNvSpPr/>
          <p:nvPr/>
        </p:nvSpPr>
        <p:spPr>
          <a:xfrm>
            <a:off x="9719429" y="5379482"/>
            <a:ext cx="3958233" cy="335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Traz valor ao negócio</a:t>
            </a:r>
            <a:endParaRPr lang="en-US" sz="1650" dirty="0"/>
          </a:p>
        </p:txBody>
      </p:sp>
      <p:sp>
        <p:nvSpPr>
          <p:cNvPr id="23" name="Shape 21"/>
          <p:cNvSpPr/>
          <p:nvPr/>
        </p:nvSpPr>
        <p:spPr>
          <a:xfrm>
            <a:off x="741640" y="5848469"/>
            <a:ext cx="13145691" cy="60233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4" name="Text 22"/>
          <p:cNvSpPr/>
          <p:nvPr/>
        </p:nvSpPr>
        <p:spPr>
          <a:xfrm>
            <a:off x="952857" y="5981819"/>
            <a:ext cx="3958233" cy="335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</a:t>
            </a:r>
            <a:endParaRPr lang="en-US" sz="1650" dirty="0"/>
          </a:p>
        </p:txBody>
      </p:sp>
      <p:sp>
        <p:nvSpPr>
          <p:cNvPr id="25" name="Text 23"/>
          <p:cNvSpPr/>
          <p:nvPr/>
        </p:nvSpPr>
        <p:spPr>
          <a:xfrm>
            <a:off x="5338048" y="5981819"/>
            <a:ext cx="3954423" cy="335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Estimável </a:t>
            </a:r>
            <a:endParaRPr lang="en-US" sz="1650" dirty="0"/>
          </a:p>
        </p:txBody>
      </p:sp>
      <p:sp>
        <p:nvSpPr>
          <p:cNvPr id="26" name="Text 24"/>
          <p:cNvSpPr/>
          <p:nvPr/>
        </p:nvSpPr>
        <p:spPr>
          <a:xfrm>
            <a:off x="9719429" y="5981819"/>
            <a:ext cx="3958233" cy="335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Pode ser estimada em esforço</a:t>
            </a:r>
            <a:endParaRPr lang="en-US" sz="1650" dirty="0"/>
          </a:p>
        </p:txBody>
      </p:sp>
      <p:sp>
        <p:nvSpPr>
          <p:cNvPr id="27" name="Shape 25"/>
          <p:cNvSpPr/>
          <p:nvPr/>
        </p:nvSpPr>
        <p:spPr>
          <a:xfrm>
            <a:off x="741640" y="6450806"/>
            <a:ext cx="13145691" cy="60233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8" name="Text 26"/>
          <p:cNvSpPr/>
          <p:nvPr/>
        </p:nvSpPr>
        <p:spPr>
          <a:xfrm>
            <a:off x="952857" y="6584156"/>
            <a:ext cx="3958233" cy="335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</a:t>
            </a:r>
            <a:endParaRPr lang="en-US" sz="1650" dirty="0"/>
          </a:p>
        </p:txBody>
      </p:sp>
      <p:sp>
        <p:nvSpPr>
          <p:cNvPr id="29" name="Text 27"/>
          <p:cNvSpPr/>
          <p:nvPr/>
        </p:nvSpPr>
        <p:spPr>
          <a:xfrm>
            <a:off x="5338048" y="6584156"/>
            <a:ext cx="3954423" cy="335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Small </a:t>
            </a:r>
            <a:endParaRPr lang="en-US" sz="1650" dirty="0"/>
          </a:p>
        </p:txBody>
      </p:sp>
      <p:sp>
        <p:nvSpPr>
          <p:cNvPr id="30" name="Text 28"/>
          <p:cNvSpPr/>
          <p:nvPr/>
        </p:nvSpPr>
        <p:spPr>
          <a:xfrm>
            <a:off x="9719429" y="6584156"/>
            <a:ext cx="3958233" cy="335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Deve ser pequena e objetiva</a:t>
            </a:r>
            <a:endParaRPr lang="en-US" sz="1650" dirty="0"/>
          </a:p>
        </p:txBody>
      </p:sp>
      <p:sp>
        <p:nvSpPr>
          <p:cNvPr id="31" name="Shape 29"/>
          <p:cNvSpPr/>
          <p:nvPr/>
        </p:nvSpPr>
        <p:spPr>
          <a:xfrm>
            <a:off x="741640" y="7053143"/>
            <a:ext cx="13145691" cy="60233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2" name="Text 30"/>
          <p:cNvSpPr/>
          <p:nvPr/>
        </p:nvSpPr>
        <p:spPr>
          <a:xfrm>
            <a:off x="952857" y="7186493"/>
            <a:ext cx="3958233" cy="335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</a:t>
            </a:r>
            <a:endParaRPr lang="en-US" sz="1650" dirty="0"/>
          </a:p>
        </p:txBody>
      </p:sp>
      <p:sp>
        <p:nvSpPr>
          <p:cNvPr id="33" name="Text 31"/>
          <p:cNvSpPr/>
          <p:nvPr/>
        </p:nvSpPr>
        <p:spPr>
          <a:xfrm>
            <a:off x="5338048" y="7186493"/>
            <a:ext cx="3954423" cy="335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Testável </a:t>
            </a:r>
            <a:endParaRPr lang="en-US" sz="1650" dirty="0"/>
          </a:p>
        </p:txBody>
      </p:sp>
      <p:sp>
        <p:nvSpPr>
          <p:cNvPr id="34" name="Text 32"/>
          <p:cNvSpPr/>
          <p:nvPr/>
        </p:nvSpPr>
        <p:spPr>
          <a:xfrm>
            <a:off x="9719429" y="7186493"/>
            <a:ext cx="3958233" cy="335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Tem que ser possível de testar</a:t>
            </a:r>
            <a:endParaRPr lang="en-US" sz="165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736646" y="110692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Critérios de Aceite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2446615" y="2155865"/>
            <a:ext cx="425065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O que são critérios de aceite?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2850356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Os critérios de aceite são uma lista de condições essenciais para que uma história de usuário seja aprovada pelos stakeholders. Funcionam como uma lista de checagem rigorosa: se alguma condição falhar, a entrega não será considerada completa!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1738193" y="4642128"/>
            <a:ext cx="566749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Critérios de aceite = Condições de Teste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93790" y="5336619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Além de definirem os requisitos para aprovação, auxiliam os testadores na criação de casos de teste eficazes e na execução do teste de aceite.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631757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Criar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casos de teste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93790" y="675977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Realizar o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teste de aceite</a:t>
            </a:r>
            <a:endParaRPr lang="en-US" sz="175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419463" y="1119664"/>
            <a:ext cx="11791355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Desenvolvimento Orientado por Teste de Aceite (ATDD)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2140267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ATDD (Desenvolvimento Orientado por Testes de Aceite)</a:t>
            </a:r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é uma abordagem de desenvolvimento guiada por testes. Antes mesmo de começar a programar, criamos os testes de aceite com base nos critérios de aceite definidos na história de usuário.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121223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Diferente do TDD</a:t>
            </a:r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, que foca em testes de unidade e é mais voltado para o desenvolvedor, o ATDD trabalha com funcionalidades completas e envolve todo o time no processo.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685711" y="4187190"/>
            <a:ext cx="325886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Quem participa do ATDD?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488168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Desenvolvedores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32388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Testadores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76607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Clientes e Stakeholders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6384131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 participação dessas diferentes perspectivas ajuda a criar testes mais completos e garante que o que será entregue esteja de acordo com as expectativas de todos os envolvidos.</a:t>
            </a:r>
            <a:endParaRPr lang="en-US" sz="175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754523" y="605790"/>
            <a:ext cx="5121235" cy="4129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250"/>
              </a:lnSpc>
              <a:buNone/>
            </a:pPr>
            <a:r>
              <a:rPr lang="en-US" sz="26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Etapas do ATDD – Como funciona?</a:t>
            </a:r>
            <a:endParaRPr lang="en-US" sz="2600" dirty="0"/>
          </a:p>
        </p:txBody>
      </p:sp>
      <p:sp>
        <p:nvSpPr>
          <p:cNvPr id="3" name="Shape 1"/>
          <p:cNvSpPr/>
          <p:nvPr/>
        </p:nvSpPr>
        <p:spPr>
          <a:xfrm>
            <a:off x="771049" y="1459230"/>
            <a:ext cx="13088303" cy="5569268"/>
          </a:xfrm>
          <a:prstGeom prst="roundRect">
            <a:avLst>
              <a:gd name="adj" fmla="val 593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78669" y="1466850"/>
            <a:ext cx="13073063" cy="63198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998934" y="1606629"/>
            <a:ext cx="6092190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Etapa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539276" y="1606629"/>
            <a:ext cx="6092190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Descrição</a:t>
            </a:r>
            <a:endParaRPr lang="en-US" sz="1700" dirty="0"/>
          </a:p>
        </p:txBody>
      </p:sp>
      <p:sp>
        <p:nvSpPr>
          <p:cNvPr id="7" name="Shape 5"/>
          <p:cNvSpPr/>
          <p:nvPr/>
        </p:nvSpPr>
        <p:spPr>
          <a:xfrm>
            <a:off x="778669" y="2098834"/>
            <a:ext cx="13073063" cy="63198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998934" y="2238613"/>
            <a:ext cx="6092190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Criação da História de Usuário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7539276" y="2238613"/>
            <a:ext cx="6092190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Escreve-se a história e definem-se os critérios de aceite.</a:t>
            </a:r>
            <a:endParaRPr lang="en-US" sz="1700" dirty="0"/>
          </a:p>
        </p:txBody>
      </p:sp>
      <p:sp>
        <p:nvSpPr>
          <p:cNvPr id="10" name="Shape 8"/>
          <p:cNvSpPr/>
          <p:nvPr/>
        </p:nvSpPr>
        <p:spPr>
          <a:xfrm>
            <a:off x="778669" y="2730818"/>
            <a:ext cx="13073063" cy="133683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998934" y="2870597"/>
            <a:ext cx="6092190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Casos de Teste de Aceite</a:t>
            </a:r>
            <a:endParaRPr lang="en-US" sz="1700" dirty="0"/>
          </a:p>
        </p:txBody>
      </p:sp>
      <p:sp>
        <p:nvSpPr>
          <p:cNvPr id="12" name="Text 10"/>
          <p:cNvSpPr/>
          <p:nvPr/>
        </p:nvSpPr>
        <p:spPr>
          <a:xfrm>
            <a:off x="7539276" y="2870597"/>
            <a:ext cx="6092190" cy="1057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Criados com base nos critérios de aceite. Escritos por cliente, desenvolvedor e QA. Podem ser manuais ou automatizados.</a:t>
            </a:r>
            <a:endParaRPr lang="en-US" sz="1700" dirty="0"/>
          </a:p>
        </p:txBody>
      </p:sp>
      <p:sp>
        <p:nvSpPr>
          <p:cNvPr id="13" name="Shape 11"/>
          <p:cNvSpPr/>
          <p:nvPr/>
        </p:nvSpPr>
        <p:spPr>
          <a:xfrm>
            <a:off x="778669" y="4067651"/>
            <a:ext cx="13073063" cy="98440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998934" y="4207431"/>
            <a:ext cx="6092190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Refinamento Técnico</a:t>
            </a:r>
            <a:endParaRPr lang="en-US" sz="1700" dirty="0"/>
          </a:p>
        </p:txBody>
      </p:sp>
      <p:sp>
        <p:nvSpPr>
          <p:cNvPr id="15" name="Text 13"/>
          <p:cNvSpPr/>
          <p:nvPr/>
        </p:nvSpPr>
        <p:spPr>
          <a:xfrm>
            <a:off x="7539276" y="4207431"/>
            <a:ext cx="6092190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Discussão entre desenvolvedores sobre a melhor implementação e análise de desafios técnicos.</a:t>
            </a:r>
            <a:endParaRPr lang="en-US" sz="1700" dirty="0"/>
          </a:p>
        </p:txBody>
      </p:sp>
      <p:sp>
        <p:nvSpPr>
          <p:cNvPr id="16" name="Shape 14"/>
          <p:cNvSpPr/>
          <p:nvPr/>
        </p:nvSpPr>
        <p:spPr>
          <a:xfrm>
            <a:off x="778669" y="5052060"/>
            <a:ext cx="13073063" cy="98440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998934" y="5191839"/>
            <a:ext cx="6092190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Desenvolvimento com TDD</a:t>
            </a:r>
            <a:endParaRPr lang="en-US" sz="1700" dirty="0"/>
          </a:p>
        </p:txBody>
      </p:sp>
      <p:sp>
        <p:nvSpPr>
          <p:cNvPr id="18" name="Text 16"/>
          <p:cNvSpPr/>
          <p:nvPr/>
        </p:nvSpPr>
        <p:spPr>
          <a:xfrm>
            <a:off x="7539276" y="5191839"/>
            <a:ext cx="6092190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Criam-se testes de unidade, escreve-se o código para passar nos testes e refatora-se se necessário.</a:t>
            </a:r>
            <a:endParaRPr lang="en-US" sz="1700" dirty="0"/>
          </a:p>
        </p:txBody>
      </p:sp>
      <p:sp>
        <p:nvSpPr>
          <p:cNvPr id="19" name="Shape 17"/>
          <p:cNvSpPr/>
          <p:nvPr/>
        </p:nvSpPr>
        <p:spPr>
          <a:xfrm>
            <a:off x="778669" y="6036469"/>
            <a:ext cx="13073063" cy="98440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998934" y="6176248"/>
            <a:ext cx="6092190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Execução dos Testes</a:t>
            </a:r>
            <a:endParaRPr lang="en-US" sz="1700" dirty="0"/>
          </a:p>
        </p:txBody>
      </p:sp>
      <p:sp>
        <p:nvSpPr>
          <p:cNvPr id="21" name="Text 19"/>
          <p:cNvSpPr/>
          <p:nvPr/>
        </p:nvSpPr>
        <p:spPr>
          <a:xfrm>
            <a:off x="7539276" y="6176248"/>
            <a:ext cx="6092190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Testes de aceite são executados manual ou automaticamente. Pode incluir testes exploratórios.</a:t>
            </a:r>
            <a:endParaRPr lang="en-US" sz="1700" dirty="0"/>
          </a:p>
        </p:txBody>
      </p:sp>
      <p:sp>
        <p:nvSpPr>
          <p:cNvPr id="22" name="Text 20"/>
          <p:cNvSpPr/>
          <p:nvPr/>
        </p:nvSpPr>
        <p:spPr>
          <a:xfrm>
            <a:off x="771049" y="7276267"/>
            <a:ext cx="13088303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endParaRPr lang="en-US" sz="17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5827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62068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323749"/>
            <a:ext cx="13042821" cy="2126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700"/>
              </a:lnSpc>
              <a:buNone/>
            </a:pPr>
            <a:r>
              <a:rPr lang="en-US" sz="133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Obrigado!</a:t>
            </a:r>
            <a:endParaRPr lang="en-US" sz="13350" dirty="0"/>
          </a:p>
        </p:txBody>
      </p:sp>
      <p:sp>
        <p:nvSpPr>
          <p:cNvPr id="5" name="Text 3"/>
          <p:cNvSpPr/>
          <p:nvPr/>
        </p:nvSpPr>
        <p:spPr>
          <a:xfrm>
            <a:off x="793790" y="579036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640842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87316"/>
            <a:ext cx="7556421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Análise e Modelagem de Teste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3683913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Bem-vindos! Nesta apresentação, exploraremos as etapas iniciais cruciais no processo de teste de software: análise e modelagem. Compreenderemos como transformar requisitos complexos em casos de teste eficazes, garantindo a qualidade e confiabilidade do software.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390674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Analisaremos técnicas essenciais para o design de testes, desde abordagens baseadas em caixa-preta até estratégias de cobertura de código, capacitando estudantes e profissionais a dominar a arte do teste de software.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637592" y="1139309"/>
            <a:ext cx="935509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Visão Geral das Técnicas de Teste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301716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As técnicas de teste auxiliam na escolha do que testar e na definição de como testar, contribuindo para a criação de casos de teste eficazes. Elas são classificadas em: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1153358" y="3509486"/>
            <a:ext cx="325886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Técnicas de Caixa-Preta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4090630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Focam na funcionalidade do sistema, sem examinar o código interno. Exemplos incluem particionamento de equivalência e análise de valor limite.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621655" y="3509486"/>
            <a:ext cx="340054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Técnicas de Caixa-Branca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5332928" y="4090630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Baseiam-se na estrutura do código para criar testes, garantindo que todas as partes do código sejam testadas. Incluem teste de instrução e ramificação.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9872067" y="3509486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Técnicas Baseadas em Experiência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9872067" y="4444960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Utilizam o conhecimento e a intuição do testador para identificar possíveis falhas. O teste exploratório é um exemplo chave.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6364367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Essas técnicas são fundamentais para criar testes eficazes e garantir a qualidade do software. Cada técnica oferece uma abordagem única para identificar defeitos.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4980" y="1841063"/>
            <a:ext cx="1304043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Visão Geral do Particionamento de Equivalência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003471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 Particionamento de Equivalência (EP) é uma técnica que organiza dados em grupos que devem ser tratados da mesma forma pelo sistema. Um único valor por grupo é suficiente para representar o comportamento esperado.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98442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As partições podem ser: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60248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Válidas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: valores aceitos e processados.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04467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Inválidas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: valores rejeitados ou não reconhecidos.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662732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Para alcançar uma boa cobertura, cada partição deve ser testada pelo menos uma vez. Quando há múltiplos parâmetros, aplica-se o critério </a:t>
            </a:r>
            <a:pPr algn="ctr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Each Choice Coverage</a:t>
            </a:r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, que garante a execução de todas as partições de cada conjunto.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4019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89558" y="395288"/>
            <a:ext cx="8137684" cy="8984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500"/>
              </a:lnSpc>
              <a:buNone/>
            </a:pPr>
            <a:r>
              <a:rPr lang="en-US" sz="28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Boundary Value Analysis (Análise de Valor Limite)</a:t>
            </a:r>
            <a:endParaRPr lang="en-US" sz="2800" dirty="0"/>
          </a:p>
        </p:txBody>
      </p:sp>
      <p:sp>
        <p:nvSpPr>
          <p:cNvPr id="4" name="Text 1"/>
          <p:cNvSpPr/>
          <p:nvPr/>
        </p:nvSpPr>
        <p:spPr>
          <a:xfrm>
            <a:off x="5989558" y="1509355"/>
            <a:ext cx="8137684" cy="4600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100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Objetivo da Técnica:</a:t>
            </a:r>
            <a:pPr algn="ctr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
</a:t>
            </a:r>
            <a:pPr algn="ctr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Testar os limites mínimo e máximo de uma entrada válida e identificar falhas nos extremos de um sistema.</a:t>
            </a:r>
            <a:endParaRPr lang="en-US" sz="1100" dirty="0"/>
          </a:p>
        </p:txBody>
      </p:sp>
      <p:sp>
        <p:nvSpPr>
          <p:cNvPr id="5" name="Text 2"/>
          <p:cNvSpPr/>
          <p:nvPr/>
        </p:nvSpPr>
        <p:spPr>
          <a:xfrm>
            <a:off x="5989558" y="2131100"/>
            <a:ext cx="8137684" cy="2300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100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Quando aplicar:</a:t>
            </a:r>
            <a:endParaRPr lang="en-US" sz="1100" dirty="0"/>
          </a:p>
        </p:txBody>
      </p:sp>
      <p:sp>
        <p:nvSpPr>
          <p:cNvPr id="6" name="Text 3"/>
          <p:cNvSpPr/>
          <p:nvPr/>
        </p:nvSpPr>
        <p:spPr>
          <a:xfrm>
            <a:off x="5989558" y="2522815"/>
            <a:ext cx="8137684" cy="2300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Validação de campos com limites numéricos (idade, nota, salário, limite bancário etc.).</a:t>
            </a:r>
            <a:endParaRPr lang="en-US" sz="1100" dirty="0"/>
          </a:p>
        </p:txBody>
      </p:sp>
      <p:sp>
        <p:nvSpPr>
          <p:cNvPr id="7" name="Text 4"/>
          <p:cNvSpPr/>
          <p:nvPr/>
        </p:nvSpPr>
        <p:spPr>
          <a:xfrm>
            <a:off x="5989558" y="2803088"/>
            <a:ext cx="8137684" cy="2300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Sistemas críticos, onde falhas nas bordas podem gerar impactos relevantes.</a:t>
            </a:r>
            <a:endParaRPr lang="en-US" sz="1100" dirty="0"/>
          </a:p>
        </p:txBody>
      </p:sp>
      <p:sp>
        <p:nvSpPr>
          <p:cNvPr id="8" name="Text 5"/>
          <p:cNvSpPr/>
          <p:nvPr/>
        </p:nvSpPr>
        <p:spPr>
          <a:xfrm>
            <a:off x="5989558" y="3194804"/>
            <a:ext cx="8137684" cy="4600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100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Estrutura do Teste:</a:t>
            </a:r>
            <a:pPr algn="ctr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
</a:t>
            </a:r>
            <a:pPr algn="ctr" indent="0" marL="0">
              <a:lnSpc>
                <a:spcPts val="1800"/>
              </a:lnSpc>
              <a:buNone/>
            </a:pPr>
            <a:r>
              <a:rPr lang="en-US" sz="1100" u="sng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Faixa de valores a serem testados : 1 a 100</a:t>
            </a:r>
            <a:endParaRPr lang="en-US" sz="1100" dirty="0"/>
          </a:p>
        </p:txBody>
      </p:sp>
      <p:sp>
        <p:nvSpPr>
          <p:cNvPr id="9" name="Shape 6"/>
          <p:cNvSpPr/>
          <p:nvPr/>
        </p:nvSpPr>
        <p:spPr>
          <a:xfrm>
            <a:off x="5989558" y="3816548"/>
            <a:ext cx="8137684" cy="2938939"/>
          </a:xfrm>
          <a:prstGeom prst="roundRect">
            <a:avLst>
              <a:gd name="adj" fmla="val 734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5997178" y="3824168"/>
            <a:ext cx="8121610" cy="41767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6141839" y="3917990"/>
            <a:ext cx="2415659" cy="2300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Valor Testado</a:t>
            </a:r>
            <a:endParaRPr lang="en-US" sz="1100" dirty="0"/>
          </a:p>
        </p:txBody>
      </p:sp>
      <p:sp>
        <p:nvSpPr>
          <p:cNvPr id="12" name="Text 9"/>
          <p:cNvSpPr/>
          <p:nvPr/>
        </p:nvSpPr>
        <p:spPr>
          <a:xfrm>
            <a:off x="8852535" y="3917990"/>
            <a:ext cx="2411849" cy="2300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Motivo</a:t>
            </a:r>
            <a:endParaRPr lang="en-US" sz="1100" dirty="0"/>
          </a:p>
        </p:txBody>
      </p:sp>
      <p:sp>
        <p:nvSpPr>
          <p:cNvPr id="13" name="Text 10"/>
          <p:cNvSpPr/>
          <p:nvPr/>
        </p:nvSpPr>
        <p:spPr>
          <a:xfrm>
            <a:off x="11559421" y="3917990"/>
            <a:ext cx="2415659" cy="2300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Resultado Esperado</a:t>
            </a:r>
            <a:endParaRPr lang="en-US" sz="1100" dirty="0"/>
          </a:p>
        </p:txBody>
      </p:sp>
      <p:sp>
        <p:nvSpPr>
          <p:cNvPr id="14" name="Shape 11"/>
          <p:cNvSpPr/>
          <p:nvPr/>
        </p:nvSpPr>
        <p:spPr>
          <a:xfrm>
            <a:off x="5997178" y="4241840"/>
            <a:ext cx="8121610" cy="41767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6141839" y="4335661"/>
            <a:ext cx="2415659" cy="2300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0</a:t>
            </a:r>
            <a:endParaRPr lang="en-US" sz="1100" dirty="0"/>
          </a:p>
        </p:txBody>
      </p:sp>
      <p:sp>
        <p:nvSpPr>
          <p:cNvPr id="16" name="Text 13"/>
          <p:cNvSpPr/>
          <p:nvPr/>
        </p:nvSpPr>
        <p:spPr>
          <a:xfrm>
            <a:off x="8852535" y="4335661"/>
            <a:ext cx="2411849" cy="2300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Abaixo do limite inferior</a:t>
            </a:r>
            <a:endParaRPr lang="en-US" sz="1100" dirty="0"/>
          </a:p>
        </p:txBody>
      </p:sp>
      <p:sp>
        <p:nvSpPr>
          <p:cNvPr id="17" name="Text 14"/>
          <p:cNvSpPr/>
          <p:nvPr/>
        </p:nvSpPr>
        <p:spPr>
          <a:xfrm>
            <a:off x="11559421" y="4335661"/>
            <a:ext cx="2415659" cy="2300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Rejeitado</a:t>
            </a:r>
            <a:endParaRPr lang="en-US" sz="1100" dirty="0"/>
          </a:p>
        </p:txBody>
      </p:sp>
      <p:sp>
        <p:nvSpPr>
          <p:cNvPr id="18" name="Shape 15"/>
          <p:cNvSpPr/>
          <p:nvPr/>
        </p:nvSpPr>
        <p:spPr>
          <a:xfrm>
            <a:off x="5997178" y="4659511"/>
            <a:ext cx="8121610" cy="41767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9" name="Text 16"/>
          <p:cNvSpPr/>
          <p:nvPr/>
        </p:nvSpPr>
        <p:spPr>
          <a:xfrm>
            <a:off x="6141839" y="4753332"/>
            <a:ext cx="2415659" cy="2300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1</a:t>
            </a:r>
            <a:endParaRPr lang="en-US" sz="1100" dirty="0"/>
          </a:p>
        </p:txBody>
      </p:sp>
      <p:sp>
        <p:nvSpPr>
          <p:cNvPr id="20" name="Text 17"/>
          <p:cNvSpPr/>
          <p:nvPr/>
        </p:nvSpPr>
        <p:spPr>
          <a:xfrm>
            <a:off x="8852535" y="4753332"/>
            <a:ext cx="2411849" cy="2300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No limite inferior</a:t>
            </a:r>
            <a:endParaRPr lang="en-US" sz="1100" dirty="0"/>
          </a:p>
        </p:txBody>
      </p:sp>
      <p:sp>
        <p:nvSpPr>
          <p:cNvPr id="21" name="Text 18"/>
          <p:cNvSpPr/>
          <p:nvPr/>
        </p:nvSpPr>
        <p:spPr>
          <a:xfrm>
            <a:off x="11559421" y="4753332"/>
            <a:ext cx="2415659" cy="2300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Aceito</a:t>
            </a:r>
            <a:endParaRPr lang="en-US" sz="1100" dirty="0"/>
          </a:p>
        </p:txBody>
      </p:sp>
      <p:sp>
        <p:nvSpPr>
          <p:cNvPr id="22" name="Shape 19"/>
          <p:cNvSpPr/>
          <p:nvPr/>
        </p:nvSpPr>
        <p:spPr>
          <a:xfrm>
            <a:off x="5997178" y="5077182"/>
            <a:ext cx="8121610" cy="41767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3" name="Text 20"/>
          <p:cNvSpPr/>
          <p:nvPr/>
        </p:nvSpPr>
        <p:spPr>
          <a:xfrm>
            <a:off x="6141839" y="5171003"/>
            <a:ext cx="2415659" cy="2300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2</a:t>
            </a:r>
            <a:endParaRPr lang="en-US" sz="1100" dirty="0"/>
          </a:p>
        </p:txBody>
      </p:sp>
      <p:sp>
        <p:nvSpPr>
          <p:cNvPr id="24" name="Text 21"/>
          <p:cNvSpPr/>
          <p:nvPr/>
        </p:nvSpPr>
        <p:spPr>
          <a:xfrm>
            <a:off x="8852535" y="5171003"/>
            <a:ext cx="2411849" cy="2300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Acima do limite inferior</a:t>
            </a:r>
            <a:endParaRPr lang="en-US" sz="1100" dirty="0"/>
          </a:p>
        </p:txBody>
      </p:sp>
      <p:sp>
        <p:nvSpPr>
          <p:cNvPr id="25" name="Text 22"/>
          <p:cNvSpPr/>
          <p:nvPr/>
        </p:nvSpPr>
        <p:spPr>
          <a:xfrm>
            <a:off x="11559421" y="5171003"/>
            <a:ext cx="2415659" cy="2300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Aceito</a:t>
            </a:r>
            <a:endParaRPr lang="en-US" sz="1100" dirty="0"/>
          </a:p>
        </p:txBody>
      </p:sp>
      <p:sp>
        <p:nvSpPr>
          <p:cNvPr id="26" name="Shape 23"/>
          <p:cNvSpPr/>
          <p:nvPr/>
        </p:nvSpPr>
        <p:spPr>
          <a:xfrm>
            <a:off x="5997178" y="5494853"/>
            <a:ext cx="8121610" cy="41767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7" name="Text 24"/>
          <p:cNvSpPr/>
          <p:nvPr/>
        </p:nvSpPr>
        <p:spPr>
          <a:xfrm>
            <a:off x="6141839" y="5588675"/>
            <a:ext cx="2415659" cy="2300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99</a:t>
            </a:r>
            <a:endParaRPr lang="en-US" sz="1100" dirty="0"/>
          </a:p>
        </p:txBody>
      </p:sp>
      <p:sp>
        <p:nvSpPr>
          <p:cNvPr id="28" name="Text 25"/>
          <p:cNvSpPr/>
          <p:nvPr/>
        </p:nvSpPr>
        <p:spPr>
          <a:xfrm>
            <a:off x="8852535" y="5588675"/>
            <a:ext cx="2411849" cy="2300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Abaixo do limite superior</a:t>
            </a:r>
            <a:endParaRPr lang="en-US" sz="1100" dirty="0"/>
          </a:p>
        </p:txBody>
      </p:sp>
      <p:sp>
        <p:nvSpPr>
          <p:cNvPr id="29" name="Text 26"/>
          <p:cNvSpPr/>
          <p:nvPr/>
        </p:nvSpPr>
        <p:spPr>
          <a:xfrm>
            <a:off x="11559421" y="5588675"/>
            <a:ext cx="2415659" cy="2300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Aceito</a:t>
            </a:r>
            <a:endParaRPr lang="en-US" sz="1100" dirty="0"/>
          </a:p>
        </p:txBody>
      </p:sp>
      <p:sp>
        <p:nvSpPr>
          <p:cNvPr id="30" name="Shape 27"/>
          <p:cNvSpPr/>
          <p:nvPr/>
        </p:nvSpPr>
        <p:spPr>
          <a:xfrm>
            <a:off x="5997178" y="5912525"/>
            <a:ext cx="8121610" cy="41767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1" name="Text 28"/>
          <p:cNvSpPr/>
          <p:nvPr/>
        </p:nvSpPr>
        <p:spPr>
          <a:xfrm>
            <a:off x="6141839" y="6006346"/>
            <a:ext cx="2415659" cy="2300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100</a:t>
            </a:r>
            <a:endParaRPr lang="en-US" sz="1100" dirty="0"/>
          </a:p>
        </p:txBody>
      </p:sp>
      <p:sp>
        <p:nvSpPr>
          <p:cNvPr id="32" name="Text 29"/>
          <p:cNvSpPr/>
          <p:nvPr/>
        </p:nvSpPr>
        <p:spPr>
          <a:xfrm>
            <a:off x="8852535" y="6006346"/>
            <a:ext cx="2411849" cy="2300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No limite superior</a:t>
            </a:r>
            <a:endParaRPr lang="en-US" sz="1100" dirty="0"/>
          </a:p>
        </p:txBody>
      </p:sp>
      <p:sp>
        <p:nvSpPr>
          <p:cNvPr id="33" name="Text 30"/>
          <p:cNvSpPr/>
          <p:nvPr/>
        </p:nvSpPr>
        <p:spPr>
          <a:xfrm>
            <a:off x="11559421" y="6006346"/>
            <a:ext cx="2415659" cy="2300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Aceito</a:t>
            </a:r>
            <a:endParaRPr lang="en-US" sz="1100" dirty="0"/>
          </a:p>
        </p:txBody>
      </p:sp>
      <p:sp>
        <p:nvSpPr>
          <p:cNvPr id="34" name="Shape 31"/>
          <p:cNvSpPr/>
          <p:nvPr/>
        </p:nvSpPr>
        <p:spPr>
          <a:xfrm>
            <a:off x="5997178" y="6330196"/>
            <a:ext cx="8121610" cy="41767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5" name="Text 32"/>
          <p:cNvSpPr/>
          <p:nvPr/>
        </p:nvSpPr>
        <p:spPr>
          <a:xfrm>
            <a:off x="6141839" y="6424017"/>
            <a:ext cx="2415659" cy="2300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101</a:t>
            </a:r>
            <a:endParaRPr lang="en-US" sz="1100" dirty="0"/>
          </a:p>
        </p:txBody>
      </p:sp>
      <p:sp>
        <p:nvSpPr>
          <p:cNvPr id="36" name="Text 33"/>
          <p:cNvSpPr/>
          <p:nvPr/>
        </p:nvSpPr>
        <p:spPr>
          <a:xfrm>
            <a:off x="8852535" y="6424017"/>
            <a:ext cx="2411849" cy="2300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Acima do limite superior</a:t>
            </a:r>
            <a:endParaRPr lang="en-US" sz="1100" dirty="0"/>
          </a:p>
        </p:txBody>
      </p:sp>
      <p:sp>
        <p:nvSpPr>
          <p:cNvPr id="37" name="Text 34"/>
          <p:cNvSpPr/>
          <p:nvPr/>
        </p:nvSpPr>
        <p:spPr>
          <a:xfrm>
            <a:off x="11559421" y="6424017"/>
            <a:ext cx="2415659" cy="2300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Rejeitado</a:t>
            </a:r>
            <a:endParaRPr lang="en-US" sz="1100" dirty="0"/>
          </a:p>
        </p:txBody>
      </p:sp>
      <p:sp>
        <p:nvSpPr>
          <p:cNvPr id="38" name="Text 35"/>
          <p:cNvSpPr/>
          <p:nvPr/>
        </p:nvSpPr>
        <p:spPr>
          <a:xfrm>
            <a:off x="5989558" y="6917174"/>
            <a:ext cx="8137684" cy="9277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100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Benefício direto:</a:t>
            </a:r>
            <a:pPr algn="ctr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
</a:t>
            </a:r>
            <a:pPr algn="ctr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Reduz a quantidade de testes, focando onde os erros mais ocorrem. Alta eficácia com baixo esforço.</a:t>
            </a:r>
            <a:pPr algn="ctr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
</a:t>
            </a:r>
            <a:pPr algn="ctr" indent="0" marL="0">
              <a:lnSpc>
                <a:spcPts val="1800"/>
              </a:lnSpc>
              <a:buNone/>
            </a:pPr>
            <a:r>
              <a:rPr lang="en-US" sz="1100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Cuidado comum:</a:t>
            </a:r>
            <a:pPr algn="ctr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
</a:t>
            </a:r>
            <a:pPr algn="ctr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Erros de implementação como </a:t>
            </a:r>
            <a:pPr algn="ctr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DAD1E6"/>
                </a:solidFill>
                <a:highlight>
                  <a:srgbClr val="4A022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&gt;</a:t>
            </a:r>
            <a:pPr algn="ctr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em vez de </a:t>
            </a:r>
            <a:pPr algn="ctr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DAD1E6"/>
                </a:solidFill>
                <a:highlight>
                  <a:srgbClr val="4A022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&gt;=</a:t>
            </a:r>
            <a:pPr algn="ctr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geram falhas invisíveis no sistema.</a:t>
            </a:r>
            <a:endParaRPr lang="en-US" sz="11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948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54435" y="367784"/>
            <a:ext cx="8207931" cy="8360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250"/>
              </a:lnSpc>
              <a:buNone/>
            </a:pPr>
            <a:r>
              <a:rPr lang="en-US" sz="26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Decision Table Testing (Teste de Tabela de Decisão)</a:t>
            </a:r>
            <a:endParaRPr lang="en-US" sz="2600" dirty="0"/>
          </a:p>
        </p:txBody>
      </p:sp>
      <p:sp>
        <p:nvSpPr>
          <p:cNvPr id="4" name="Text 1"/>
          <p:cNvSpPr/>
          <p:nvPr/>
        </p:nvSpPr>
        <p:spPr>
          <a:xfrm>
            <a:off x="5954435" y="1404461"/>
            <a:ext cx="8207931" cy="6415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050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Objetivo da Técnica:</a:t>
            </a:r>
            <a:pPr algn="ct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
</a:t>
            </a:r>
            <a:pPr algn="ct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Garantir que todas as combinações de condições resultem nas ações corretas. Usado para lógica de negócio com múltiplas regras interdependentes.</a:t>
            </a:r>
            <a:endParaRPr lang="en-US" sz="1050" dirty="0"/>
          </a:p>
        </p:txBody>
      </p:sp>
      <p:sp>
        <p:nvSpPr>
          <p:cNvPr id="5" name="Text 2"/>
          <p:cNvSpPr/>
          <p:nvPr/>
        </p:nvSpPr>
        <p:spPr>
          <a:xfrm>
            <a:off x="5954435" y="2196346"/>
            <a:ext cx="8207931" cy="2138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050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Quando aplicar:</a:t>
            </a:r>
            <a:endParaRPr lang="en-US" sz="1050" dirty="0"/>
          </a:p>
        </p:txBody>
      </p:sp>
      <p:sp>
        <p:nvSpPr>
          <p:cNvPr id="6" name="Text 3"/>
          <p:cNvSpPr/>
          <p:nvPr/>
        </p:nvSpPr>
        <p:spPr>
          <a:xfrm>
            <a:off x="5954435" y="2560558"/>
            <a:ext cx="8207931" cy="2138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0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Regras condicionais complexas.</a:t>
            </a:r>
            <a:endParaRPr lang="en-US" sz="1050" dirty="0"/>
          </a:p>
        </p:txBody>
      </p:sp>
      <p:sp>
        <p:nvSpPr>
          <p:cNvPr id="7" name="Text 4"/>
          <p:cNvSpPr/>
          <p:nvPr/>
        </p:nvSpPr>
        <p:spPr>
          <a:xfrm>
            <a:off x="5954435" y="2821186"/>
            <a:ext cx="8207931" cy="2138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0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Situações onde a frase "depende de várias coisas" aparece.</a:t>
            </a:r>
            <a:endParaRPr lang="en-US" sz="1050" dirty="0"/>
          </a:p>
        </p:txBody>
      </p:sp>
      <p:sp>
        <p:nvSpPr>
          <p:cNvPr id="8" name="Text 5"/>
          <p:cNvSpPr/>
          <p:nvPr/>
        </p:nvSpPr>
        <p:spPr>
          <a:xfrm>
            <a:off x="5954435" y="3081814"/>
            <a:ext cx="8207931" cy="2138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0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Sistemas bancários, e-commerce, regras fiscais, planos de saúde etc.</a:t>
            </a:r>
            <a:endParaRPr lang="en-US" sz="1050" dirty="0"/>
          </a:p>
        </p:txBody>
      </p:sp>
      <p:sp>
        <p:nvSpPr>
          <p:cNvPr id="9" name="Text 6"/>
          <p:cNvSpPr/>
          <p:nvPr/>
        </p:nvSpPr>
        <p:spPr>
          <a:xfrm>
            <a:off x="5954435" y="3446026"/>
            <a:ext cx="8207931" cy="2138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050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Estrutura da Tabela:</a:t>
            </a:r>
            <a:endParaRPr lang="en-US" sz="1050" dirty="0"/>
          </a:p>
        </p:txBody>
      </p:sp>
      <p:sp>
        <p:nvSpPr>
          <p:cNvPr id="10" name="Text 7"/>
          <p:cNvSpPr/>
          <p:nvPr/>
        </p:nvSpPr>
        <p:spPr>
          <a:xfrm>
            <a:off x="5954435" y="3810238"/>
            <a:ext cx="8207931" cy="2138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050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Exemplo: Sistema de Descontos</a:t>
            </a:r>
            <a:endParaRPr lang="en-US" sz="1050" dirty="0"/>
          </a:p>
        </p:txBody>
      </p:sp>
      <p:sp>
        <p:nvSpPr>
          <p:cNvPr id="11" name="Shape 8"/>
          <p:cNvSpPr/>
          <p:nvPr/>
        </p:nvSpPr>
        <p:spPr>
          <a:xfrm>
            <a:off x="5954435" y="4174450"/>
            <a:ext cx="8207931" cy="1963103"/>
          </a:xfrm>
          <a:prstGeom prst="roundRect">
            <a:avLst>
              <a:gd name="adj" fmla="val 1022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12" name="Shape 9"/>
          <p:cNvSpPr/>
          <p:nvPr/>
        </p:nvSpPr>
        <p:spPr>
          <a:xfrm>
            <a:off x="5962055" y="4182070"/>
            <a:ext cx="8192691" cy="38957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3" name="Text 10"/>
          <p:cNvSpPr/>
          <p:nvPr/>
        </p:nvSpPr>
        <p:spPr>
          <a:xfrm>
            <a:off x="6096000" y="4269938"/>
            <a:ext cx="1776889" cy="2138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Regra</a:t>
            </a:r>
            <a:endParaRPr lang="en-US" sz="1050" dirty="0"/>
          </a:p>
        </p:txBody>
      </p:sp>
      <p:sp>
        <p:nvSpPr>
          <p:cNvPr id="14" name="Text 11"/>
          <p:cNvSpPr/>
          <p:nvPr/>
        </p:nvSpPr>
        <p:spPr>
          <a:xfrm>
            <a:off x="8147923" y="4269938"/>
            <a:ext cx="1773079" cy="2138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Cliente VIP</a:t>
            </a:r>
            <a:endParaRPr lang="en-US" sz="1050" dirty="0"/>
          </a:p>
        </p:txBody>
      </p:sp>
      <p:sp>
        <p:nvSpPr>
          <p:cNvPr id="15" name="Text 12"/>
          <p:cNvSpPr/>
          <p:nvPr/>
        </p:nvSpPr>
        <p:spPr>
          <a:xfrm>
            <a:off x="10196036" y="4269938"/>
            <a:ext cx="1773079" cy="2138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Compra &gt; R$500</a:t>
            </a:r>
            <a:endParaRPr lang="en-US" sz="1050" dirty="0"/>
          </a:p>
        </p:txBody>
      </p:sp>
      <p:sp>
        <p:nvSpPr>
          <p:cNvPr id="16" name="Text 13"/>
          <p:cNvSpPr/>
          <p:nvPr/>
        </p:nvSpPr>
        <p:spPr>
          <a:xfrm>
            <a:off x="12244149" y="4269938"/>
            <a:ext cx="1776889" cy="2138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Ação esperada</a:t>
            </a:r>
            <a:endParaRPr lang="en-US" sz="1050" dirty="0"/>
          </a:p>
        </p:txBody>
      </p:sp>
      <p:sp>
        <p:nvSpPr>
          <p:cNvPr id="17" name="Shape 14"/>
          <p:cNvSpPr/>
          <p:nvPr/>
        </p:nvSpPr>
        <p:spPr>
          <a:xfrm>
            <a:off x="5962055" y="4571643"/>
            <a:ext cx="8192691" cy="38957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6096000" y="4659511"/>
            <a:ext cx="1776889" cy="2138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R1</a:t>
            </a:r>
            <a:endParaRPr lang="en-US" sz="1050" dirty="0"/>
          </a:p>
        </p:txBody>
      </p:sp>
      <p:sp>
        <p:nvSpPr>
          <p:cNvPr id="19" name="Text 16"/>
          <p:cNvSpPr/>
          <p:nvPr/>
        </p:nvSpPr>
        <p:spPr>
          <a:xfrm>
            <a:off x="8147923" y="4659511"/>
            <a:ext cx="1773079" cy="2138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Não</a:t>
            </a:r>
            <a:endParaRPr lang="en-US" sz="1050" dirty="0"/>
          </a:p>
        </p:txBody>
      </p:sp>
      <p:sp>
        <p:nvSpPr>
          <p:cNvPr id="20" name="Text 17"/>
          <p:cNvSpPr/>
          <p:nvPr/>
        </p:nvSpPr>
        <p:spPr>
          <a:xfrm>
            <a:off x="10196036" y="4659511"/>
            <a:ext cx="1773079" cy="2138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Não</a:t>
            </a:r>
            <a:endParaRPr lang="en-US" sz="1050" dirty="0"/>
          </a:p>
        </p:txBody>
      </p:sp>
      <p:sp>
        <p:nvSpPr>
          <p:cNvPr id="21" name="Text 18"/>
          <p:cNvSpPr/>
          <p:nvPr/>
        </p:nvSpPr>
        <p:spPr>
          <a:xfrm>
            <a:off x="12244149" y="4659511"/>
            <a:ext cx="1776889" cy="2138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Sem desconto</a:t>
            </a:r>
            <a:endParaRPr lang="en-US" sz="1050" dirty="0"/>
          </a:p>
        </p:txBody>
      </p:sp>
      <p:sp>
        <p:nvSpPr>
          <p:cNvPr id="22" name="Shape 19"/>
          <p:cNvSpPr/>
          <p:nvPr/>
        </p:nvSpPr>
        <p:spPr>
          <a:xfrm>
            <a:off x="5962055" y="4961215"/>
            <a:ext cx="8192691" cy="38957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3" name="Text 20"/>
          <p:cNvSpPr/>
          <p:nvPr/>
        </p:nvSpPr>
        <p:spPr>
          <a:xfrm>
            <a:off x="6096000" y="5049083"/>
            <a:ext cx="1776889" cy="2138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R2</a:t>
            </a:r>
            <a:endParaRPr lang="en-US" sz="1050" dirty="0"/>
          </a:p>
        </p:txBody>
      </p:sp>
      <p:sp>
        <p:nvSpPr>
          <p:cNvPr id="24" name="Text 21"/>
          <p:cNvSpPr/>
          <p:nvPr/>
        </p:nvSpPr>
        <p:spPr>
          <a:xfrm>
            <a:off x="8147923" y="5049083"/>
            <a:ext cx="1773079" cy="2138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Não</a:t>
            </a:r>
            <a:endParaRPr lang="en-US" sz="1050" dirty="0"/>
          </a:p>
        </p:txBody>
      </p:sp>
      <p:sp>
        <p:nvSpPr>
          <p:cNvPr id="25" name="Text 22"/>
          <p:cNvSpPr/>
          <p:nvPr/>
        </p:nvSpPr>
        <p:spPr>
          <a:xfrm>
            <a:off x="10196036" y="5049083"/>
            <a:ext cx="1773079" cy="2138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Sim</a:t>
            </a:r>
            <a:endParaRPr lang="en-US" sz="1050" dirty="0"/>
          </a:p>
        </p:txBody>
      </p:sp>
      <p:sp>
        <p:nvSpPr>
          <p:cNvPr id="26" name="Text 23"/>
          <p:cNvSpPr/>
          <p:nvPr/>
        </p:nvSpPr>
        <p:spPr>
          <a:xfrm>
            <a:off x="12244149" y="5049083"/>
            <a:ext cx="1776889" cy="2138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10% de desconto</a:t>
            </a:r>
            <a:endParaRPr lang="en-US" sz="1050" dirty="0"/>
          </a:p>
        </p:txBody>
      </p:sp>
      <p:sp>
        <p:nvSpPr>
          <p:cNvPr id="27" name="Shape 24"/>
          <p:cNvSpPr/>
          <p:nvPr/>
        </p:nvSpPr>
        <p:spPr>
          <a:xfrm>
            <a:off x="5962055" y="5350788"/>
            <a:ext cx="8192691" cy="38957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8" name="Text 25"/>
          <p:cNvSpPr/>
          <p:nvPr/>
        </p:nvSpPr>
        <p:spPr>
          <a:xfrm>
            <a:off x="6096000" y="5438656"/>
            <a:ext cx="1776889" cy="2138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R3</a:t>
            </a:r>
            <a:endParaRPr lang="en-US" sz="1050" dirty="0"/>
          </a:p>
        </p:txBody>
      </p:sp>
      <p:sp>
        <p:nvSpPr>
          <p:cNvPr id="29" name="Text 26"/>
          <p:cNvSpPr/>
          <p:nvPr/>
        </p:nvSpPr>
        <p:spPr>
          <a:xfrm>
            <a:off x="8147923" y="5438656"/>
            <a:ext cx="1773079" cy="2138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Sim</a:t>
            </a:r>
            <a:endParaRPr lang="en-US" sz="1050" dirty="0"/>
          </a:p>
        </p:txBody>
      </p:sp>
      <p:sp>
        <p:nvSpPr>
          <p:cNvPr id="30" name="Text 27"/>
          <p:cNvSpPr/>
          <p:nvPr/>
        </p:nvSpPr>
        <p:spPr>
          <a:xfrm>
            <a:off x="10196036" y="5438656"/>
            <a:ext cx="1773079" cy="2138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Não</a:t>
            </a:r>
            <a:endParaRPr lang="en-US" sz="1050" dirty="0"/>
          </a:p>
        </p:txBody>
      </p:sp>
      <p:sp>
        <p:nvSpPr>
          <p:cNvPr id="31" name="Text 28"/>
          <p:cNvSpPr/>
          <p:nvPr/>
        </p:nvSpPr>
        <p:spPr>
          <a:xfrm>
            <a:off x="12244149" y="5438656"/>
            <a:ext cx="1776889" cy="2138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10% de desconto</a:t>
            </a:r>
            <a:endParaRPr lang="en-US" sz="1050" dirty="0"/>
          </a:p>
        </p:txBody>
      </p:sp>
      <p:sp>
        <p:nvSpPr>
          <p:cNvPr id="32" name="Shape 29"/>
          <p:cNvSpPr/>
          <p:nvPr/>
        </p:nvSpPr>
        <p:spPr>
          <a:xfrm>
            <a:off x="5962055" y="5740360"/>
            <a:ext cx="8192691" cy="38957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3" name="Text 30"/>
          <p:cNvSpPr/>
          <p:nvPr/>
        </p:nvSpPr>
        <p:spPr>
          <a:xfrm>
            <a:off x="6096000" y="5828228"/>
            <a:ext cx="1776889" cy="2138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R4</a:t>
            </a:r>
            <a:endParaRPr lang="en-US" sz="1050" dirty="0"/>
          </a:p>
        </p:txBody>
      </p:sp>
      <p:sp>
        <p:nvSpPr>
          <p:cNvPr id="34" name="Text 31"/>
          <p:cNvSpPr/>
          <p:nvPr/>
        </p:nvSpPr>
        <p:spPr>
          <a:xfrm>
            <a:off x="8147923" y="5828228"/>
            <a:ext cx="1773079" cy="2138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Sim</a:t>
            </a:r>
            <a:endParaRPr lang="en-US" sz="1050" dirty="0"/>
          </a:p>
        </p:txBody>
      </p:sp>
      <p:sp>
        <p:nvSpPr>
          <p:cNvPr id="35" name="Text 32"/>
          <p:cNvSpPr/>
          <p:nvPr/>
        </p:nvSpPr>
        <p:spPr>
          <a:xfrm>
            <a:off x="10196036" y="5828228"/>
            <a:ext cx="1773079" cy="2138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Sim</a:t>
            </a:r>
            <a:endParaRPr lang="en-US" sz="1050" dirty="0"/>
          </a:p>
        </p:txBody>
      </p:sp>
      <p:sp>
        <p:nvSpPr>
          <p:cNvPr id="36" name="Text 33"/>
          <p:cNvSpPr/>
          <p:nvPr/>
        </p:nvSpPr>
        <p:spPr>
          <a:xfrm>
            <a:off x="12244149" y="5828228"/>
            <a:ext cx="1776889" cy="2138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20% de desconto</a:t>
            </a:r>
            <a:endParaRPr lang="en-US" sz="1050" dirty="0"/>
          </a:p>
        </p:txBody>
      </p:sp>
      <p:sp>
        <p:nvSpPr>
          <p:cNvPr id="37" name="Text 34"/>
          <p:cNvSpPr/>
          <p:nvPr/>
        </p:nvSpPr>
        <p:spPr>
          <a:xfrm>
            <a:off x="5954435" y="6287929"/>
            <a:ext cx="8207931" cy="6415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050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Benefício direto:</a:t>
            </a:r>
            <a:pPr algn="ct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
</a:t>
            </a:r>
            <a:pPr algn="ct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Garante 100% de cobertura lógica e elimina brechas em sistemas com decisões complexas.</a:t>
            </a:r>
            <a:pPr algn="ct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
</a:t>
            </a:r>
            <a:endParaRPr lang="en-US" sz="1050" dirty="0"/>
          </a:p>
        </p:txBody>
      </p:sp>
      <p:sp>
        <p:nvSpPr>
          <p:cNvPr id="38" name="Text 35"/>
          <p:cNvSpPr/>
          <p:nvPr/>
        </p:nvSpPr>
        <p:spPr>
          <a:xfrm>
            <a:off x="5954435" y="7079813"/>
            <a:ext cx="8207931" cy="4276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050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Cuidado comum:</a:t>
            </a:r>
            <a:pPr algn="ct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
</a:t>
            </a:r>
            <a:pPr algn="ct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Deixar combinações de regras sem cobertura ou permitir conflitos de lógica.</a:t>
            </a:r>
            <a:endParaRPr lang="en-US" sz="1050" dirty="0"/>
          </a:p>
        </p:txBody>
      </p:sp>
      <p:sp>
        <p:nvSpPr>
          <p:cNvPr id="39" name="Text 36"/>
          <p:cNvSpPr/>
          <p:nvPr/>
        </p:nvSpPr>
        <p:spPr>
          <a:xfrm>
            <a:off x="5954435" y="7657862"/>
            <a:ext cx="8207931" cy="2138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endParaRPr lang="en-US" sz="10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1961" y="435531"/>
            <a:ext cx="779276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Teste de Transição de Estado (State Transition Testing)</a:t>
            </a:r>
            <a:endParaRPr lang="en-US" sz="2200" dirty="0"/>
          </a:p>
        </p:txBody>
      </p:sp>
      <p:sp>
        <p:nvSpPr>
          <p:cNvPr id="4" name="Text 1"/>
          <p:cNvSpPr/>
          <p:nvPr/>
        </p:nvSpPr>
        <p:spPr>
          <a:xfrm>
            <a:off x="5883235" y="959882"/>
            <a:ext cx="8350329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Objetivo da Técnica:</a:t>
            </a:r>
            <a:pPr algn="ctr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
</a:t>
            </a:r>
            <a:pPr algn="ctr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Validar se o sistema realiza as </a:t>
            </a:r>
            <a:pPr algn="ctr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transições corretas entre estados</a:t>
            </a:r>
            <a:pPr algn="ctr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em resposta a eventos. Essa técnica verifica a </a:t>
            </a:r>
            <a:pPr algn="ctr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consistência do fluxo de comportamento do sistema</a:t>
            </a:r>
            <a:pPr algn="ctr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.</a:t>
            </a:r>
            <a:endParaRPr lang="en-US" sz="850" dirty="0"/>
          </a:p>
        </p:txBody>
      </p:sp>
      <p:sp>
        <p:nvSpPr>
          <p:cNvPr id="5" name="Text 2"/>
          <p:cNvSpPr/>
          <p:nvPr/>
        </p:nvSpPr>
        <p:spPr>
          <a:xfrm>
            <a:off x="5883235" y="1631752"/>
            <a:ext cx="83503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Quando aplicar:</a:t>
            </a:r>
            <a:endParaRPr lang="en-US" sz="850" dirty="0"/>
          </a:p>
        </p:txBody>
      </p:sp>
      <p:sp>
        <p:nvSpPr>
          <p:cNvPr id="6" name="Text 3"/>
          <p:cNvSpPr/>
          <p:nvPr/>
        </p:nvSpPr>
        <p:spPr>
          <a:xfrm>
            <a:off x="5883235" y="1940719"/>
            <a:ext cx="83503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Sistemas que possuem múltiplos estados e eventos que alteram esse estado.</a:t>
            </a:r>
            <a:endParaRPr lang="en-US" sz="850" dirty="0"/>
          </a:p>
        </p:txBody>
      </p:sp>
      <p:sp>
        <p:nvSpPr>
          <p:cNvPr id="7" name="Text 4"/>
          <p:cNvSpPr/>
          <p:nvPr/>
        </p:nvSpPr>
        <p:spPr>
          <a:xfrm>
            <a:off x="5883235" y="2161818"/>
            <a:ext cx="83503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Comportamentos condicionais ao histórico do sistema.</a:t>
            </a:r>
            <a:endParaRPr lang="en-US" sz="850" dirty="0"/>
          </a:p>
        </p:txBody>
      </p:sp>
      <p:sp>
        <p:nvSpPr>
          <p:cNvPr id="8" name="Text 5"/>
          <p:cNvSpPr/>
          <p:nvPr/>
        </p:nvSpPr>
        <p:spPr>
          <a:xfrm>
            <a:off x="5883235" y="2382917"/>
            <a:ext cx="83503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Exemplos: login/logout, fluxo de compras, controle de acesso, softwares embarcados.</a:t>
            </a:r>
            <a:endParaRPr lang="en-US" sz="850" dirty="0"/>
          </a:p>
        </p:txBody>
      </p:sp>
      <p:sp>
        <p:nvSpPr>
          <p:cNvPr id="9" name="Text 6"/>
          <p:cNvSpPr/>
          <p:nvPr/>
        </p:nvSpPr>
        <p:spPr>
          <a:xfrm>
            <a:off x="5883235" y="2691884"/>
            <a:ext cx="83503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Estrutura do Teste (Exemplo: Sistema de Login):</a:t>
            </a:r>
            <a:endParaRPr lang="en-US" sz="850" dirty="0"/>
          </a:p>
        </p:txBody>
      </p:sp>
      <p:sp>
        <p:nvSpPr>
          <p:cNvPr id="10" name="Shape 7"/>
          <p:cNvSpPr/>
          <p:nvPr/>
        </p:nvSpPr>
        <p:spPr>
          <a:xfrm>
            <a:off x="5883235" y="3000851"/>
            <a:ext cx="8350329" cy="1345883"/>
          </a:xfrm>
          <a:prstGeom prst="roundRect">
            <a:avLst>
              <a:gd name="adj" fmla="val 1264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11" name="Shape 8"/>
          <p:cNvSpPr/>
          <p:nvPr/>
        </p:nvSpPr>
        <p:spPr>
          <a:xfrm>
            <a:off x="5890855" y="3008471"/>
            <a:ext cx="8335089" cy="33266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6004203" y="3084076"/>
            <a:ext cx="25484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Estado Atual</a:t>
            </a:r>
            <a:endParaRPr lang="en-US" sz="850" dirty="0"/>
          </a:p>
        </p:txBody>
      </p:sp>
      <p:sp>
        <p:nvSpPr>
          <p:cNvPr id="13" name="Text 10"/>
          <p:cNvSpPr/>
          <p:nvPr/>
        </p:nvSpPr>
        <p:spPr>
          <a:xfrm>
            <a:off x="8786932" y="3084076"/>
            <a:ext cx="2543770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Evento</a:t>
            </a:r>
            <a:endParaRPr lang="en-US" sz="850" dirty="0"/>
          </a:p>
        </p:txBody>
      </p:sp>
      <p:sp>
        <p:nvSpPr>
          <p:cNvPr id="14" name="Text 11"/>
          <p:cNvSpPr/>
          <p:nvPr/>
        </p:nvSpPr>
        <p:spPr>
          <a:xfrm>
            <a:off x="11565017" y="3084076"/>
            <a:ext cx="2547580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Novo Estado</a:t>
            </a:r>
            <a:endParaRPr lang="en-US" sz="850" dirty="0"/>
          </a:p>
        </p:txBody>
      </p:sp>
      <p:sp>
        <p:nvSpPr>
          <p:cNvPr id="15" name="Shape 12"/>
          <p:cNvSpPr/>
          <p:nvPr/>
        </p:nvSpPr>
        <p:spPr>
          <a:xfrm>
            <a:off x="5890855" y="3341132"/>
            <a:ext cx="8335089" cy="33266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6" name="Text 13"/>
          <p:cNvSpPr/>
          <p:nvPr/>
        </p:nvSpPr>
        <p:spPr>
          <a:xfrm>
            <a:off x="6004203" y="3416737"/>
            <a:ext cx="25484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Deslogado</a:t>
            </a:r>
            <a:endParaRPr lang="en-US" sz="850" dirty="0"/>
          </a:p>
        </p:txBody>
      </p:sp>
      <p:sp>
        <p:nvSpPr>
          <p:cNvPr id="17" name="Text 14"/>
          <p:cNvSpPr/>
          <p:nvPr/>
        </p:nvSpPr>
        <p:spPr>
          <a:xfrm>
            <a:off x="8786932" y="3416737"/>
            <a:ext cx="2543770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Digita senha correta</a:t>
            </a:r>
            <a:endParaRPr lang="en-US" sz="850" dirty="0"/>
          </a:p>
        </p:txBody>
      </p:sp>
      <p:sp>
        <p:nvSpPr>
          <p:cNvPr id="18" name="Text 15"/>
          <p:cNvSpPr/>
          <p:nvPr/>
        </p:nvSpPr>
        <p:spPr>
          <a:xfrm>
            <a:off x="11565017" y="3416737"/>
            <a:ext cx="2547580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Logado</a:t>
            </a:r>
            <a:endParaRPr lang="en-US" sz="850" dirty="0"/>
          </a:p>
        </p:txBody>
      </p:sp>
      <p:sp>
        <p:nvSpPr>
          <p:cNvPr id="19" name="Shape 16"/>
          <p:cNvSpPr/>
          <p:nvPr/>
        </p:nvSpPr>
        <p:spPr>
          <a:xfrm>
            <a:off x="5890855" y="3673793"/>
            <a:ext cx="8335089" cy="33266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0" name="Text 17"/>
          <p:cNvSpPr/>
          <p:nvPr/>
        </p:nvSpPr>
        <p:spPr>
          <a:xfrm>
            <a:off x="6004203" y="3749397"/>
            <a:ext cx="25484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Logado</a:t>
            </a:r>
            <a:endParaRPr lang="en-US" sz="850" dirty="0"/>
          </a:p>
        </p:txBody>
      </p:sp>
      <p:sp>
        <p:nvSpPr>
          <p:cNvPr id="21" name="Text 18"/>
          <p:cNvSpPr/>
          <p:nvPr/>
        </p:nvSpPr>
        <p:spPr>
          <a:xfrm>
            <a:off x="8786932" y="3749397"/>
            <a:ext cx="2543770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Clica sair</a:t>
            </a:r>
            <a:endParaRPr lang="en-US" sz="850" dirty="0"/>
          </a:p>
        </p:txBody>
      </p:sp>
      <p:sp>
        <p:nvSpPr>
          <p:cNvPr id="22" name="Text 19"/>
          <p:cNvSpPr/>
          <p:nvPr/>
        </p:nvSpPr>
        <p:spPr>
          <a:xfrm>
            <a:off x="11565017" y="3749397"/>
            <a:ext cx="2547580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Deslogado</a:t>
            </a:r>
            <a:endParaRPr lang="en-US" sz="850" dirty="0"/>
          </a:p>
        </p:txBody>
      </p:sp>
      <p:sp>
        <p:nvSpPr>
          <p:cNvPr id="23" name="Shape 20"/>
          <p:cNvSpPr/>
          <p:nvPr/>
        </p:nvSpPr>
        <p:spPr>
          <a:xfrm>
            <a:off x="5890855" y="4006453"/>
            <a:ext cx="8335089" cy="33266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4" name="Text 21"/>
          <p:cNvSpPr/>
          <p:nvPr/>
        </p:nvSpPr>
        <p:spPr>
          <a:xfrm>
            <a:off x="6004203" y="4082058"/>
            <a:ext cx="25484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Deslogado</a:t>
            </a:r>
            <a:endParaRPr lang="en-US" sz="850" dirty="0"/>
          </a:p>
        </p:txBody>
      </p:sp>
      <p:sp>
        <p:nvSpPr>
          <p:cNvPr id="25" name="Text 22"/>
          <p:cNvSpPr/>
          <p:nvPr/>
        </p:nvSpPr>
        <p:spPr>
          <a:xfrm>
            <a:off x="8786932" y="4082058"/>
            <a:ext cx="2543770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3 tentativas erradas</a:t>
            </a:r>
            <a:endParaRPr lang="en-US" sz="850" dirty="0"/>
          </a:p>
        </p:txBody>
      </p:sp>
      <p:sp>
        <p:nvSpPr>
          <p:cNvPr id="26" name="Text 23"/>
          <p:cNvSpPr/>
          <p:nvPr/>
        </p:nvSpPr>
        <p:spPr>
          <a:xfrm>
            <a:off x="11565017" y="4082058"/>
            <a:ext cx="2547580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Bloqueado</a:t>
            </a:r>
            <a:endParaRPr lang="en-US" sz="850" dirty="0"/>
          </a:p>
        </p:txBody>
      </p:sp>
      <p:sp>
        <p:nvSpPr>
          <p:cNvPr id="27" name="Text 24"/>
          <p:cNvSpPr/>
          <p:nvPr/>
        </p:nvSpPr>
        <p:spPr>
          <a:xfrm>
            <a:off x="5883235" y="4474250"/>
            <a:ext cx="83503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Representação Visual (Sugestão de Diagrama):</a:t>
            </a:r>
            <a:endParaRPr lang="en-US" sz="850" dirty="0"/>
          </a:p>
        </p:txBody>
      </p:sp>
      <p:sp>
        <p:nvSpPr>
          <p:cNvPr id="28" name="Text 25"/>
          <p:cNvSpPr/>
          <p:nvPr/>
        </p:nvSpPr>
        <p:spPr>
          <a:xfrm>
            <a:off x="5883235" y="4783217"/>
            <a:ext cx="8350329" cy="1890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DAD1E6"/>
                </a:solidFill>
                <a:highlight>
                  <a:srgbClr val="4A022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[Deslogado] --(senha correta)--&gt; [Logado]</a:t>
            </a:r>
            <a:endParaRPr lang="en-US" sz="850" dirty="0"/>
          </a:p>
        </p:txBody>
      </p:sp>
      <p:sp>
        <p:nvSpPr>
          <p:cNvPr id="29" name="Text 26"/>
          <p:cNvSpPr/>
          <p:nvPr/>
        </p:nvSpPr>
        <p:spPr>
          <a:xfrm>
            <a:off x="5883235" y="5099804"/>
            <a:ext cx="8350329" cy="1890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DAD1E6"/>
                </a:solidFill>
                <a:highlight>
                  <a:srgbClr val="4A022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[Deslogado] --(3 erros)---------&gt; [Bloqueado]</a:t>
            </a:r>
            <a:endParaRPr lang="en-US" sz="850" dirty="0"/>
          </a:p>
        </p:txBody>
      </p:sp>
      <p:sp>
        <p:nvSpPr>
          <p:cNvPr id="30" name="Text 27"/>
          <p:cNvSpPr/>
          <p:nvPr/>
        </p:nvSpPr>
        <p:spPr>
          <a:xfrm>
            <a:off x="5883235" y="5416391"/>
            <a:ext cx="8350329" cy="733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DAD1E6"/>
                </a:solidFill>
                <a:highlight>
                  <a:srgbClr val="4A022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[Logado] ----(sair)-------------&gt; [Deslogado]</a:t>
            </a:r>
            <a:pPr algn="ctr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
</a:t>
            </a:r>
            <a:pPr algn="ctr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
</a:t>
            </a:r>
            <a:pPr algn="ctr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Benefício direto:</a:t>
            </a:r>
            <a:pPr algn="ctr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
</a:t>
            </a:r>
            <a:pPr algn="ctr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Identifica </a:t>
            </a:r>
            <a:pPr algn="ctr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falhas de fluxo</a:t>
            </a:r>
            <a:pPr algn="ctr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, como:</a:t>
            </a:r>
            <a:endParaRPr lang="en-US" sz="850" dirty="0"/>
          </a:p>
        </p:txBody>
      </p:sp>
      <p:sp>
        <p:nvSpPr>
          <p:cNvPr id="31" name="Text 28"/>
          <p:cNvSpPr/>
          <p:nvPr/>
        </p:nvSpPr>
        <p:spPr>
          <a:xfrm>
            <a:off x="5883235" y="6277332"/>
            <a:ext cx="83503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Transições ilegais</a:t>
            </a:r>
            <a:endParaRPr lang="en-US" sz="850" dirty="0"/>
          </a:p>
        </p:txBody>
      </p:sp>
      <p:sp>
        <p:nvSpPr>
          <p:cNvPr id="32" name="Text 29"/>
          <p:cNvSpPr/>
          <p:nvPr/>
        </p:nvSpPr>
        <p:spPr>
          <a:xfrm>
            <a:off x="5883235" y="6498431"/>
            <a:ext cx="83503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Estados inalcançáveis</a:t>
            </a:r>
            <a:endParaRPr lang="en-US" sz="850" dirty="0"/>
          </a:p>
        </p:txBody>
      </p:sp>
      <p:sp>
        <p:nvSpPr>
          <p:cNvPr id="33" name="Text 30"/>
          <p:cNvSpPr/>
          <p:nvPr/>
        </p:nvSpPr>
        <p:spPr>
          <a:xfrm>
            <a:off x="5883235" y="6719530"/>
            <a:ext cx="83503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Eventos ignorados ou mal tratados</a:t>
            </a:r>
            <a:endParaRPr lang="en-US" sz="850" dirty="0"/>
          </a:p>
        </p:txBody>
      </p:sp>
      <p:sp>
        <p:nvSpPr>
          <p:cNvPr id="34" name="Text 31"/>
          <p:cNvSpPr/>
          <p:nvPr/>
        </p:nvSpPr>
        <p:spPr>
          <a:xfrm>
            <a:off x="5883235" y="6940629"/>
            <a:ext cx="83503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Respostas incorretas em estados específicos</a:t>
            </a:r>
            <a:endParaRPr lang="en-US" sz="850" dirty="0"/>
          </a:p>
        </p:txBody>
      </p:sp>
      <p:sp>
        <p:nvSpPr>
          <p:cNvPr id="35" name="Text 32"/>
          <p:cNvSpPr/>
          <p:nvPr/>
        </p:nvSpPr>
        <p:spPr>
          <a:xfrm>
            <a:off x="5883235" y="7249597"/>
            <a:ext cx="8350329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Dica de aplicação:</a:t>
            </a:r>
            <a:pPr algn="ctr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
</a:t>
            </a:r>
            <a:pPr algn="ctr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Use essa técnica sempre que o </a:t>
            </a:r>
            <a:pPr algn="ctr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comportamento do sistema depender do estado anterior</a:t>
            </a:r>
            <a:pPr algn="ctr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.</a:t>
            </a:r>
            <a:pPr algn="ctr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
</a:t>
            </a:r>
            <a:pPr algn="ctr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Exemplo: “Se o usuário já está autenticado, a tela de login não deve aparecer.”</a:t>
            </a:r>
            <a:endParaRPr lang="en-US" sz="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9383" y="612338"/>
            <a:ext cx="13071634" cy="13918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Testes de Instrução e Ramificação com suas coberturas</a:t>
            </a:r>
            <a:endParaRPr lang="en-US" sz="4350" dirty="0"/>
          </a:p>
        </p:txBody>
      </p:sp>
      <p:sp>
        <p:nvSpPr>
          <p:cNvPr id="3" name="Text 1"/>
          <p:cNvSpPr/>
          <p:nvPr/>
        </p:nvSpPr>
        <p:spPr>
          <a:xfrm>
            <a:off x="779383" y="2995374"/>
            <a:ext cx="6264235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        CAIXA PRETA                           CAIXA BRANCA</a:t>
            </a:r>
            <a:endParaRPr lang="en-US" sz="17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9383" y="3602117"/>
            <a:ext cx="5629394" cy="214753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79383" y="6000155"/>
            <a:ext cx="6264235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    VEMOS POR FORA                   VEMOS POR DENTRO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594402" y="2538532"/>
            <a:ext cx="6264235" cy="4452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00"/>
              </a:lnSpc>
              <a:buNone/>
            </a:pPr>
            <a:r>
              <a:rPr lang="en-US" sz="2150" b="1" dirty="0">
                <a:solidFill>
                  <a:srgbClr val="FAA1A1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Instrução garante que o código foi executado: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7594402" y="3184207"/>
            <a:ext cx="6264235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 cobertura mede a quantidade de instruções testadas em relação ao total de instruções do código.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594402" y="4097060"/>
            <a:ext cx="6264235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594402" y="4653677"/>
            <a:ext cx="6264235" cy="8905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500"/>
              </a:lnSpc>
              <a:buNone/>
            </a:pPr>
            <a:r>
              <a:rPr lang="en-US" sz="2150" b="1" dirty="0">
                <a:solidFill>
                  <a:srgbClr val="FAA1A1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Ramificação garante que os caminhos lógicos foram seguidos:</a:t>
            </a:r>
            <a:endParaRPr lang="en-US" sz="2150" dirty="0"/>
          </a:p>
        </p:txBody>
      </p:sp>
      <p:sp>
        <p:nvSpPr>
          <p:cNvPr id="10" name="Text 7"/>
          <p:cNvSpPr/>
          <p:nvPr/>
        </p:nvSpPr>
        <p:spPr>
          <a:xfrm>
            <a:off x="7594402" y="5744647"/>
            <a:ext cx="6264235" cy="10687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 cobertura é mais abrangente porque garante que os diferentes fluxos lógicos do sistema foram realmente testados.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79383" y="7264241"/>
            <a:ext cx="13071634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00814" y="495181"/>
            <a:ext cx="9228653" cy="5628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400"/>
              </a:lnSpc>
              <a:buNone/>
            </a:pPr>
            <a:r>
              <a:rPr lang="en-US" sz="35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Técnicas de Teste Baseadas na Experiência</a:t>
            </a:r>
            <a:endParaRPr lang="en-US" sz="35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59324" y="1418153"/>
            <a:ext cx="12111752" cy="662987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47CFF06E44CD8042939EDA8AF7B8A07F" ma:contentTypeVersion="9" ma:contentTypeDescription="Crie um novo documento." ma:contentTypeScope="" ma:versionID="19704c18e49127cd132be5bfd207ae7e">
  <xsd:schema xmlns:xsd="http://www.w3.org/2001/XMLSchema" xmlns:xs="http://www.w3.org/2001/XMLSchema" xmlns:p="http://schemas.microsoft.com/office/2006/metadata/properties" xmlns:ns2="b67a4ead-cbc7-4329-8df4-12aa853ccac4" targetNamespace="http://schemas.microsoft.com/office/2006/metadata/properties" ma:root="true" ma:fieldsID="83e87d523b56c19f42a0a0c6e0c91ffb" ns2:_="">
    <xsd:import namespace="b67a4ead-cbc7-4329-8df4-12aa853ccac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lcf76f155ced4ddcb4097134ff3c332f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67a4ead-cbc7-4329-8df4-12aa853ccac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lcf76f155ced4ddcb4097134ff3c332f" ma:index="12" nillable="true" ma:taxonomy="true" ma:internalName="lcf76f155ced4ddcb4097134ff3c332f" ma:taxonomyFieldName="MediaServiceImageTags" ma:displayName="Marcações de imagem" ma:readOnly="false" ma:fieldId="{5cf76f15-5ced-4ddc-b409-7134ff3c332f}" ma:taxonomyMulti="true" ma:sspId="248e3a7b-9035-45c9-bf09-6d7aded31fb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3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b67a4ead-cbc7-4329-8df4-12aa853ccac4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AD9A0084-A2ED-41A2-BF7A-4AC0309F92E6}"/>
</file>

<file path=customXml/itemProps2.xml><?xml version="1.0" encoding="utf-8"?>
<ds:datastoreItem xmlns:ds="http://schemas.openxmlformats.org/officeDocument/2006/customXml" ds:itemID="{47CB8BB9-79D3-4CA2-A2FE-863BDC8D5BE8}"/>
</file>

<file path=customXml/itemProps3.xml><?xml version="1.0" encoding="utf-8"?>
<ds:datastoreItem xmlns:ds="http://schemas.openxmlformats.org/officeDocument/2006/customXml" ds:itemID="{93BE30D2-B741-4162-A8CB-4D3D02D487CC}"/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2025-04-11T18:57:13Z</dcterms:created>
  <dcterms:modified xsi:type="dcterms:W3CDTF">2025-04-11T18:57:13Z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0x01010047CFF06E44CD8042939EDA8AF7B8A07F</vt:lpwstr>
  </property>
</Properties>
</file>